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73" r:id="rId4"/>
    <p:sldId id="274" r:id="rId5"/>
    <p:sldId id="288" r:id="rId6"/>
    <p:sldId id="289" r:id="rId7"/>
    <p:sldId id="275" r:id="rId8"/>
    <p:sldId id="276" r:id="rId9"/>
    <p:sldId id="277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8618"/>
    <a:srgbClr val="87B425"/>
    <a:srgbClr val="FFDDDD"/>
    <a:srgbClr val="FF9F9F"/>
    <a:srgbClr val="FFFCF3"/>
    <a:srgbClr val="FF7C80"/>
    <a:srgbClr val="FF6B6B"/>
    <a:srgbClr val="D73A21"/>
    <a:srgbClr val="3C80B6"/>
    <a:srgbClr val="FFD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-72" y="-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654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219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545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102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3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809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244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454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349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796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676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E09E8-1E91-49C3-AB9E-7076EF27990C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01579-8830-428C-A9C5-53498BE37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442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E406AF5-FB7A-410C-868B-58C8C8390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129" y="657749"/>
            <a:ext cx="9903611" cy="53489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62515" y="3317328"/>
            <a:ext cx="611587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3C80B6"/>
                </a:solidFill>
              </a:rPr>
              <a:t> </a:t>
            </a:r>
            <a:r>
              <a:rPr lang="ru-RU" sz="3200" b="1" dirty="0">
                <a:solidFill>
                  <a:srgbClr val="3C80B6"/>
                </a:solidFill>
              </a:rPr>
              <a:t>Особенности физического развития детей раннего и дошкольного возраста</a:t>
            </a:r>
            <a:endParaRPr lang="ru-RU" sz="2800" b="1" dirty="0">
              <a:solidFill>
                <a:srgbClr val="3C80B6"/>
              </a:solidFill>
            </a:endParaRPr>
          </a:p>
          <a:p>
            <a:pPr algn="ctr"/>
            <a:r>
              <a:rPr lang="ru-RU" b="1" dirty="0">
                <a:solidFill>
                  <a:srgbClr val="87B425"/>
                </a:solidFill>
              </a:rPr>
              <a:t> модуль №</a:t>
            </a:r>
            <a:r>
              <a:rPr lang="en-US" b="1" dirty="0">
                <a:solidFill>
                  <a:srgbClr val="87B425"/>
                </a:solidFill>
              </a:rPr>
              <a:t>5</a:t>
            </a:r>
            <a:endParaRPr lang="ru-RU" sz="2400" b="1" dirty="0">
              <a:solidFill>
                <a:srgbClr val="87B425"/>
              </a:solidFill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9C71FBEA-C6F6-4121-AED4-026E2BEA9712}"/>
              </a:ext>
            </a:extLst>
          </p:cNvPr>
          <p:cNvGrpSpPr/>
          <p:nvPr/>
        </p:nvGrpSpPr>
        <p:grpSpPr>
          <a:xfrm>
            <a:off x="-1" y="5969039"/>
            <a:ext cx="12242980" cy="1379817"/>
            <a:chOff x="-1" y="5969039"/>
            <a:chExt cx="12242980" cy="1379817"/>
          </a:xfrm>
        </p:grpSpPr>
        <p:sp>
          <p:nvSpPr>
            <p:cNvPr id="14" name="Равнобедренный треугольник 13">
              <a:extLst>
                <a:ext uri="{FF2B5EF4-FFF2-40B4-BE49-F238E27FC236}">
                  <a16:creationId xmlns="" xmlns:a16="http://schemas.microsoft.com/office/drawing/2014/main" id="{B9D8D173-5457-461A-BBA3-8DB0BD400224}"/>
                </a:ext>
              </a:extLst>
            </p:cNvPr>
            <p:cNvSpPr/>
            <p:nvPr/>
          </p:nvSpPr>
          <p:spPr>
            <a:xfrm rot="21035454">
              <a:off x="7494844" y="6267570"/>
              <a:ext cx="4748135" cy="325892"/>
            </a:xfrm>
            <a:custGeom>
              <a:avLst/>
              <a:gdLst>
                <a:gd name="connsiteX0" fmla="*/ 0 w 2371076"/>
                <a:gd name="connsiteY0" fmla="*/ 244977 h 244977"/>
                <a:gd name="connsiteX1" fmla="*/ 2371076 w 2371076"/>
                <a:gd name="connsiteY1" fmla="*/ 0 h 244977"/>
                <a:gd name="connsiteX2" fmla="*/ 2371076 w 2371076"/>
                <a:gd name="connsiteY2" fmla="*/ 244977 h 244977"/>
                <a:gd name="connsiteX3" fmla="*/ 0 w 2371076"/>
                <a:gd name="connsiteY3" fmla="*/ 244977 h 244977"/>
                <a:gd name="connsiteX0" fmla="*/ 0 w 2448699"/>
                <a:gd name="connsiteY0" fmla="*/ 293906 h 293906"/>
                <a:gd name="connsiteX1" fmla="*/ 2448699 w 2448699"/>
                <a:gd name="connsiteY1" fmla="*/ 0 h 293906"/>
                <a:gd name="connsiteX2" fmla="*/ 2371076 w 2448699"/>
                <a:gd name="connsiteY2" fmla="*/ 293906 h 293906"/>
                <a:gd name="connsiteX3" fmla="*/ 0 w 2448699"/>
                <a:gd name="connsiteY3" fmla="*/ 293906 h 293906"/>
                <a:gd name="connsiteX0" fmla="*/ 0 w 2417380"/>
                <a:gd name="connsiteY0" fmla="*/ 294268 h 294268"/>
                <a:gd name="connsiteX1" fmla="*/ 2417380 w 2417380"/>
                <a:gd name="connsiteY1" fmla="*/ 0 h 294268"/>
                <a:gd name="connsiteX2" fmla="*/ 2371076 w 2417380"/>
                <a:gd name="connsiteY2" fmla="*/ 294268 h 294268"/>
                <a:gd name="connsiteX3" fmla="*/ 0 w 2417380"/>
                <a:gd name="connsiteY3" fmla="*/ 294268 h 294268"/>
                <a:gd name="connsiteX0" fmla="*/ 0 w 4748135"/>
                <a:gd name="connsiteY0" fmla="*/ 0 h 325892"/>
                <a:gd name="connsiteX1" fmla="*/ 4748135 w 4748135"/>
                <a:gd name="connsiteY1" fmla="*/ 31624 h 325892"/>
                <a:gd name="connsiteX2" fmla="*/ 4701831 w 4748135"/>
                <a:gd name="connsiteY2" fmla="*/ 325892 h 325892"/>
                <a:gd name="connsiteX3" fmla="*/ 0 w 4748135"/>
                <a:gd name="connsiteY3" fmla="*/ 0 h 32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135" h="325892">
                  <a:moveTo>
                    <a:pt x="0" y="0"/>
                  </a:moveTo>
                  <a:lnTo>
                    <a:pt x="4748135" y="31624"/>
                  </a:lnTo>
                  <a:lnTo>
                    <a:pt x="4701831" y="3258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="" xmlns:a16="http://schemas.microsoft.com/office/drawing/2014/main" id="{5C577F3E-3F16-4AFD-9019-57B3303C245D}"/>
                </a:ext>
              </a:extLst>
            </p:cNvPr>
            <p:cNvSpPr/>
            <p:nvPr/>
          </p:nvSpPr>
          <p:spPr>
            <a:xfrm rot="10135115">
              <a:off x="17869" y="6288874"/>
              <a:ext cx="5905712" cy="1059982"/>
            </a:xfrm>
            <a:custGeom>
              <a:avLst/>
              <a:gdLst>
                <a:gd name="connsiteX0" fmla="*/ 0 w 6701596"/>
                <a:gd name="connsiteY0" fmla="*/ 1059982 h 1059982"/>
                <a:gd name="connsiteX1" fmla="*/ 1276788 w 6701596"/>
                <a:gd name="connsiteY1" fmla="*/ 0 h 1059982"/>
                <a:gd name="connsiteX2" fmla="*/ 6701596 w 6701596"/>
                <a:gd name="connsiteY2" fmla="*/ 1059982 h 1059982"/>
                <a:gd name="connsiteX3" fmla="*/ 0 w 6701596"/>
                <a:gd name="connsiteY3" fmla="*/ 1059982 h 1059982"/>
                <a:gd name="connsiteX0" fmla="*/ 0 w 5905712"/>
                <a:gd name="connsiteY0" fmla="*/ 524795 h 1059982"/>
                <a:gd name="connsiteX1" fmla="*/ 480904 w 5905712"/>
                <a:gd name="connsiteY1" fmla="*/ 0 h 1059982"/>
                <a:gd name="connsiteX2" fmla="*/ 5905712 w 5905712"/>
                <a:gd name="connsiteY2" fmla="*/ 1059982 h 1059982"/>
                <a:gd name="connsiteX3" fmla="*/ 0 w 5905712"/>
                <a:gd name="connsiteY3" fmla="*/ 524795 h 10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712" h="1059982">
                  <a:moveTo>
                    <a:pt x="0" y="524795"/>
                  </a:moveTo>
                  <a:lnTo>
                    <a:pt x="480904" y="0"/>
                  </a:lnTo>
                  <a:lnTo>
                    <a:pt x="5905712" y="1059982"/>
                  </a:lnTo>
                  <a:lnTo>
                    <a:pt x="0" y="524795"/>
                  </a:lnTo>
                  <a:close/>
                </a:path>
              </a:pathLst>
            </a:custGeom>
            <a:solidFill>
              <a:srgbClr val="D73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Равнобедренный треугольник 9">
              <a:extLst>
                <a:ext uri="{FF2B5EF4-FFF2-40B4-BE49-F238E27FC236}">
                  <a16:creationId xmlns="" xmlns:a16="http://schemas.microsoft.com/office/drawing/2014/main" id="{A1F1CCDD-1B41-41DF-9400-CD62D18D3430}"/>
                </a:ext>
              </a:extLst>
            </p:cNvPr>
            <p:cNvSpPr/>
            <p:nvPr/>
          </p:nvSpPr>
          <p:spPr>
            <a:xfrm rot="5400000">
              <a:off x="2500001" y="3469037"/>
              <a:ext cx="900467" cy="5900471"/>
            </a:xfrm>
            <a:prstGeom prst="triangle">
              <a:avLst>
                <a:gd name="adj" fmla="val 32177"/>
              </a:avLst>
            </a:prstGeom>
            <a:solidFill>
              <a:srgbClr val="87B4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>
              <a:extLst>
                <a:ext uri="{FF2B5EF4-FFF2-40B4-BE49-F238E27FC236}">
                  <a16:creationId xmlns="" xmlns:a16="http://schemas.microsoft.com/office/drawing/2014/main" id="{C425D851-36A3-4232-81F6-8812093315BB}"/>
                </a:ext>
              </a:extLst>
            </p:cNvPr>
            <p:cNvSpPr/>
            <p:nvPr/>
          </p:nvSpPr>
          <p:spPr>
            <a:xfrm rot="10218688" flipV="1">
              <a:off x="5445223" y="5983705"/>
              <a:ext cx="3890180" cy="840551"/>
            </a:xfrm>
            <a:custGeom>
              <a:avLst/>
              <a:gdLst>
                <a:gd name="connsiteX0" fmla="*/ 0 w 1760414"/>
                <a:gd name="connsiteY0" fmla="*/ 569183 h 569183"/>
                <a:gd name="connsiteX1" fmla="*/ 1103780 w 1760414"/>
                <a:gd name="connsiteY1" fmla="*/ 0 h 569183"/>
                <a:gd name="connsiteX2" fmla="*/ 1760414 w 1760414"/>
                <a:gd name="connsiteY2" fmla="*/ 569183 h 569183"/>
                <a:gd name="connsiteX3" fmla="*/ 0 w 1760414"/>
                <a:gd name="connsiteY3" fmla="*/ 569183 h 569183"/>
                <a:gd name="connsiteX0" fmla="*/ 0 w 1760414"/>
                <a:gd name="connsiteY0" fmla="*/ 560458 h 560458"/>
                <a:gd name="connsiteX1" fmla="*/ 1311410 w 1760414"/>
                <a:gd name="connsiteY1" fmla="*/ 0 h 560458"/>
                <a:gd name="connsiteX2" fmla="*/ 1760414 w 1760414"/>
                <a:gd name="connsiteY2" fmla="*/ 560458 h 560458"/>
                <a:gd name="connsiteX3" fmla="*/ 0 w 1760414"/>
                <a:gd name="connsiteY3" fmla="*/ 560458 h 560458"/>
                <a:gd name="connsiteX0" fmla="*/ 0 w 3792395"/>
                <a:gd name="connsiteY0" fmla="*/ 819026 h 819026"/>
                <a:gd name="connsiteX1" fmla="*/ 3343391 w 3792395"/>
                <a:gd name="connsiteY1" fmla="*/ 0 h 819026"/>
                <a:gd name="connsiteX2" fmla="*/ 3792395 w 3792395"/>
                <a:gd name="connsiteY2" fmla="*/ 560458 h 819026"/>
                <a:gd name="connsiteX3" fmla="*/ 0 w 3792395"/>
                <a:gd name="connsiteY3" fmla="*/ 819026 h 819026"/>
                <a:gd name="connsiteX0" fmla="*/ 0 w 3884684"/>
                <a:gd name="connsiteY0" fmla="*/ 844445 h 844445"/>
                <a:gd name="connsiteX1" fmla="*/ 3435680 w 3884684"/>
                <a:gd name="connsiteY1" fmla="*/ 0 h 844445"/>
                <a:gd name="connsiteX2" fmla="*/ 3884684 w 3884684"/>
                <a:gd name="connsiteY2" fmla="*/ 560458 h 844445"/>
                <a:gd name="connsiteX3" fmla="*/ 0 w 3884684"/>
                <a:gd name="connsiteY3" fmla="*/ 844445 h 844445"/>
                <a:gd name="connsiteX0" fmla="*/ 0 w 3890180"/>
                <a:gd name="connsiteY0" fmla="*/ 840551 h 840551"/>
                <a:gd name="connsiteX1" fmla="*/ 3441176 w 3890180"/>
                <a:gd name="connsiteY1" fmla="*/ 0 h 840551"/>
                <a:gd name="connsiteX2" fmla="*/ 3890180 w 3890180"/>
                <a:gd name="connsiteY2" fmla="*/ 560458 h 840551"/>
                <a:gd name="connsiteX3" fmla="*/ 0 w 3890180"/>
                <a:gd name="connsiteY3" fmla="*/ 840551 h 84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0180" h="840551">
                  <a:moveTo>
                    <a:pt x="0" y="840551"/>
                  </a:moveTo>
                  <a:lnTo>
                    <a:pt x="3441176" y="0"/>
                  </a:lnTo>
                  <a:lnTo>
                    <a:pt x="3890180" y="560458"/>
                  </a:lnTo>
                  <a:lnTo>
                    <a:pt x="0" y="84055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>
              <a:extLst>
                <a:ext uri="{FF2B5EF4-FFF2-40B4-BE49-F238E27FC236}">
                  <a16:creationId xmlns="" xmlns:a16="http://schemas.microsoft.com/office/drawing/2014/main" id="{856A7FB3-750D-4A8D-8378-FF52AEA11B88}"/>
                </a:ext>
              </a:extLst>
            </p:cNvPr>
            <p:cNvSpPr/>
            <p:nvPr/>
          </p:nvSpPr>
          <p:spPr>
            <a:xfrm rot="5400000" flipV="1">
              <a:off x="8512539" y="3189379"/>
              <a:ext cx="670088" cy="6688837"/>
            </a:xfrm>
            <a:custGeom>
              <a:avLst/>
              <a:gdLst>
                <a:gd name="connsiteX0" fmla="*/ 0 w 670088"/>
                <a:gd name="connsiteY0" fmla="*/ 3974671 h 3974671"/>
                <a:gd name="connsiteX1" fmla="*/ 670088 w 670088"/>
                <a:gd name="connsiteY1" fmla="*/ 0 h 3974671"/>
                <a:gd name="connsiteX2" fmla="*/ 670088 w 670088"/>
                <a:gd name="connsiteY2" fmla="*/ 3974671 h 3974671"/>
                <a:gd name="connsiteX3" fmla="*/ 0 w 670088"/>
                <a:gd name="connsiteY3" fmla="*/ 3974671 h 3974671"/>
                <a:gd name="connsiteX0" fmla="*/ 0 w 684605"/>
                <a:gd name="connsiteY0" fmla="*/ 6688840 h 6688840"/>
                <a:gd name="connsiteX1" fmla="*/ 684605 w 684605"/>
                <a:gd name="connsiteY1" fmla="*/ 0 h 6688840"/>
                <a:gd name="connsiteX2" fmla="*/ 670088 w 684605"/>
                <a:gd name="connsiteY2" fmla="*/ 6688840 h 6688840"/>
                <a:gd name="connsiteX3" fmla="*/ 0 w 684605"/>
                <a:gd name="connsiteY3" fmla="*/ 6688840 h 6688840"/>
                <a:gd name="connsiteX0" fmla="*/ 0 w 670088"/>
                <a:gd name="connsiteY0" fmla="*/ 6688837 h 6688837"/>
                <a:gd name="connsiteX1" fmla="*/ 665558 w 670088"/>
                <a:gd name="connsiteY1" fmla="*/ 0 h 6688837"/>
                <a:gd name="connsiteX2" fmla="*/ 670088 w 670088"/>
                <a:gd name="connsiteY2" fmla="*/ 6688837 h 6688837"/>
                <a:gd name="connsiteX3" fmla="*/ 0 w 670088"/>
                <a:gd name="connsiteY3" fmla="*/ 6688837 h 668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088" h="6688837">
                  <a:moveTo>
                    <a:pt x="0" y="6688837"/>
                  </a:moveTo>
                  <a:lnTo>
                    <a:pt x="665558" y="0"/>
                  </a:lnTo>
                  <a:lnTo>
                    <a:pt x="670088" y="6688837"/>
                  </a:lnTo>
                  <a:lnTo>
                    <a:pt x="0" y="6688837"/>
                  </a:lnTo>
                  <a:close/>
                </a:path>
              </a:pathLst>
            </a:custGeom>
            <a:solidFill>
              <a:srgbClr val="3C80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dirty="0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="" xmlns:a16="http://schemas.microsoft.com/office/drawing/2014/main" id="{C6D98500-64B9-449A-9092-FF06E79EAD60}"/>
              </a:ext>
            </a:extLst>
          </p:cNvPr>
          <p:cNvGrpSpPr/>
          <p:nvPr/>
        </p:nvGrpSpPr>
        <p:grpSpPr>
          <a:xfrm>
            <a:off x="0" y="-97685"/>
            <a:ext cx="12287342" cy="1799743"/>
            <a:chOff x="0" y="-97685"/>
            <a:chExt cx="12287342" cy="1799743"/>
          </a:xfrm>
        </p:grpSpPr>
        <p:sp>
          <p:nvSpPr>
            <p:cNvPr id="20" name="Равнобедренный треугольник 19">
              <a:extLst>
                <a:ext uri="{FF2B5EF4-FFF2-40B4-BE49-F238E27FC236}">
                  <a16:creationId xmlns="" xmlns:a16="http://schemas.microsoft.com/office/drawing/2014/main" id="{A53CCC2F-D6B3-4F58-8443-BE432F43C66D}"/>
                </a:ext>
              </a:extLst>
            </p:cNvPr>
            <p:cNvSpPr/>
            <p:nvPr/>
          </p:nvSpPr>
          <p:spPr>
            <a:xfrm rot="12050712" flipV="1">
              <a:off x="5356965" y="291583"/>
              <a:ext cx="6869266" cy="1410475"/>
            </a:xfrm>
            <a:custGeom>
              <a:avLst/>
              <a:gdLst>
                <a:gd name="connsiteX0" fmla="*/ 0 w 7468612"/>
                <a:gd name="connsiteY0" fmla="*/ 200703 h 200703"/>
                <a:gd name="connsiteX1" fmla="*/ 150418 w 7468612"/>
                <a:gd name="connsiteY1" fmla="*/ 0 h 200703"/>
                <a:gd name="connsiteX2" fmla="*/ 7468612 w 7468612"/>
                <a:gd name="connsiteY2" fmla="*/ 200703 h 200703"/>
                <a:gd name="connsiteX3" fmla="*/ 0 w 7468612"/>
                <a:gd name="connsiteY3" fmla="*/ 200703 h 200703"/>
                <a:gd name="connsiteX0" fmla="*/ 0 w 7468612"/>
                <a:gd name="connsiteY0" fmla="*/ 879549 h 879549"/>
                <a:gd name="connsiteX1" fmla="*/ 388516 w 7468612"/>
                <a:gd name="connsiteY1" fmla="*/ 0 h 879549"/>
                <a:gd name="connsiteX2" fmla="*/ 7468612 w 7468612"/>
                <a:gd name="connsiteY2" fmla="*/ 879549 h 879549"/>
                <a:gd name="connsiteX3" fmla="*/ 0 w 7468612"/>
                <a:gd name="connsiteY3" fmla="*/ 879549 h 879549"/>
                <a:gd name="connsiteX0" fmla="*/ 480 w 7080096"/>
                <a:gd name="connsiteY0" fmla="*/ 232681 h 879549"/>
                <a:gd name="connsiteX1" fmla="*/ 0 w 7080096"/>
                <a:gd name="connsiteY1" fmla="*/ 0 h 879549"/>
                <a:gd name="connsiteX2" fmla="*/ 7080096 w 7080096"/>
                <a:gd name="connsiteY2" fmla="*/ 879549 h 879549"/>
                <a:gd name="connsiteX3" fmla="*/ 480 w 7080096"/>
                <a:gd name="connsiteY3" fmla="*/ 232681 h 879549"/>
                <a:gd name="connsiteX0" fmla="*/ 480 w 6801495"/>
                <a:gd name="connsiteY0" fmla="*/ 232681 h 1410475"/>
                <a:gd name="connsiteX1" fmla="*/ 0 w 6801495"/>
                <a:gd name="connsiteY1" fmla="*/ 0 h 1410475"/>
                <a:gd name="connsiteX2" fmla="*/ 6801495 w 6801495"/>
                <a:gd name="connsiteY2" fmla="*/ 1410475 h 1410475"/>
                <a:gd name="connsiteX3" fmla="*/ 480 w 6801495"/>
                <a:gd name="connsiteY3" fmla="*/ 232681 h 1410475"/>
                <a:gd name="connsiteX0" fmla="*/ 0 w 6869266"/>
                <a:gd name="connsiteY0" fmla="*/ 171021 h 1410475"/>
                <a:gd name="connsiteX1" fmla="*/ 67771 w 6869266"/>
                <a:gd name="connsiteY1" fmla="*/ 0 h 1410475"/>
                <a:gd name="connsiteX2" fmla="*/ 6869266 w 6869266"/>
                <a:gd name="connsiteY2" fmla="*/ 1410475 h 1410475"/>
                <a:gd name="connsiteX3" fmla="*/ 0 w 6869266"/>
                <a:gd name="connsiteY3" fmla="*/ 171021 h 1410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69266" h="1410475">
                  <a:moveTo>
                    <a:pt x="0" y="171021"/>
                  </a:moveTo>
                  <a:lnTo>
                    <a:pt x="67771" y="0"/>
                  </a:lnTo>
                  <a:lnTo>
                    <a:pt x="6869266" y="1410475"/>
                  </a:lnTo>
                  <a:lnTo>
                    <a:pt x="0" y="17102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" name="Группа 2">
              <a:extLst>
                <a:ext uri="{FF2B5EF4-FFF2-40B4-BE49-F238E27FC236}">
                  <a16:creationId xmlns="" xmlns:a16="http://schemas.microsoft.com/office/drawing/2014/main" id="{DBD81CD3-7B9F-400D-934D-3CF189F5CB48}"/>
                </a:ext>
              </a:extLst>
            </p:cNvPr>
            <p:cNvGrpSpPr/>
            <p:nvPr/>
          </p:nvGrpSpPr>
          <p:grpSpPr>
            <a:xfrm>
              <a:off x="0" y="-97685"/>
              <a:ext cx="12287342" cy="1627491"/>
              <a:chOff x="0" y="-97685"/>
              <a:chExt cx="12287342" cy="1627491"/>
            </a:xfrm>
          </p:grpSpPr>
          <p:sp>
            <p:nvSpPr>
              <p:cNvPr id="17" name="Равнобедренный треугольник 16">
                <a:extLst>
                  <a:ext uri="{FF2B5EF4-FFF2-40B4-BE49-F238E27FC236}">
                    <a16:creationId xmlns="" xmlns:a16="http://schemas.microsoft.com/office/drawing/2014/main" id="{EA1E5DF3-4B70-4584-A886-2AB059F24957}"/>
                  </a:ext>
                </a:extLst>
              </p:cNvPr>
              <p:cNvSpPr/>
              <p:nvPr/>
            </p:nvSpPr>
            <p:spPr>
              <a:xfrm flipV="1">
                <a:off x="0" y="-11965"/>
                <a:ext cx="12183871" cy="445168"/>
              </a:xfrm>
              <a:prstGeom prst="triangle">
                <a:avLst>
                  <a:gd name="adj" fmla="val 43194"/>
                </a:avLst>
              </a:prstGeom>
              <a:solidFill>
                <a:srgbClr val="D73A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Равнобедренный треугольник 17">
                <a:extLst>
                  <a:ext uri="{FF2B5EF4-FFF2-40B4-BE49-F238E27FC236}">
                    <a16:creationId xmlns="" xmlns:a16="http://schemas.microsoft.com/office/drawing/2014/main" id="{326EA800-D8AB-400E-8F9B-3ADBBC4634AC}"/>
                  </a:ext>
                </a:extLst>
              </p:cNvPr>
              <p:cNvSpPr/>
              <p:nvPr/>
            </p:nvSpPr>
            <p:spPr>
              <a:xfrm rot="5400000">
                <a:off x="2239840" y="-2247963"/>
                <a:ext cx="804866" cy="5271223"/>
              </a:xfrm>
              <a:prstGeom prst="triangle">
                <a:avLst>
                  <a:gd name="adj" fmla="val 55365"/>
                </a:avLst>
              </a:prstGeom>
              <a:solidFill>
                <a:srgbClr val="87B4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Равнобедренный треугольник 18">
                <a:extLst>
                  <a:ext uri="{FF2B5EF4-FFF2-40B4-BE49-F238E27FC236}">
                    <a16:creationId xmlns="" xmlns:a16="http://schemas.microsoft.com/office/drawing/2014/main" id="{FE15859A-DB43-40AC-BF45-1C8803605C30}"/>
                  </a:ext>
                </a:extLst>
              </p:cNvPr>
              <p:cNvSpPr/>
              <p:nvPr/>
            </p:nvSpPr>
            <p:spPr>
              <a:xfrm rot="5400000" flipV="1">
                <a:off x="8250816" y="-2987714"/>
                <a:ext cx="966787" cy="6912649"/>
              </a:xfrm>
              <a:prstGeom prst="triangle">
                <a:avLst>
                  <a:gd name="adj" fmla="val 45941"/>
                </a:avLst>
              </a:prstGeom>
              <a:solidFill>
                <a:srgbClr val="3C80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Равнобедренный треугольник 20">
                <a:extLst>
                  <a:ext uri="{FF2B5EF4-FFF2-40B4-BE49-F238E27FC236}">
                    <a16:creationId xmlns="" xmlns:a16="http://schemas.microsoft.com/office/drawing/2014/main" id="{76AC22CE-DFFB-4658-B462-B45BCDD03208}"/>
                  </a:ext>
                </a:extLst>
              </p:cNvPr>
              <p:cNvSpPr/>
              <p:nvPr/>
            </p:nvSpPr>
            <p:spPr>
              <a:xfrm rot="1080517" flipH="1">
                <a:off x="5404505" y="-97685"/>
                <a:ext cx="6882837" cy="1627491"/>
              </a:xfrm>
              <a:custGeom>
                <a:avLst/>
                <a:gdLst>
                  <a:gd name="connsiteX0" fmla="*/ 0 w 7319822"/>
                  <a:gd name="connsiteY0" fmla="*/ 711454 h 711454"/>
                  <a:gd name="connsiteX1" fmla="*/ 432382 w 7319822"/>
                  <a:gd name="connsiteY1" fmla="*/ 0 h 711454"/>
                  <a:gd name="connsiteX2" fmla="*/ 7319822 w 7319822"/>
                  <a:gd name="connsiteY2" fmla="*/ 711454 h 711454"/>
                  <a:gd name="connsiteX3" fmla="*/ 0 w 7319822"/>
                  <a:gd name="connsiteY3" fmla="*/ 711454 h 711454"/>
                  <a:gd name="connsiteX0" fmla="*/ 0 w 7319822"/>
                  <a:gd name="connsiteY0" fmla="*/ 1134556 h 1134556"/>
                  <a:gd name="connsiteX1" fmla="*/ 495965 w 7319822"/>
                  <a:gd name="connsiteY1" fmla="*/ 0 h 1134556"/>
                  <a:gd name="connsiteX2" fmla="*/ 7319822 w 7319822"/>
                  <a:gd name="connsiteY2" fmla="*/ 1134556 h 1134556"/>
                  <a:gd name="connsiteX3" fmla="*/ 0 w 7319822"/>
                  <a:gd name="connsiteY3" fmla="*/ 1134556 h 1134556"/>
                  <a:gd name="connsiteX0" fmla="*/ 0 w 7001404"/>
                  <a:gd name="connsiteY0" fmla="*/ 581658 h 1134556"/>
                  <a:gd name="connsiteX1" fmla="*/ 177547 w 7001404"/>
                  <a:gd name="connsiteY1" fmla="*/ 0 h 1134556"/>
                  <a:gd name="connsiteX2" fmla="*/ 7001404 w 7001404"/>
                  <a:gd name="connsiteY2" fmla="*/ 1134556 h 1134556"/>
                  <a:gd name="connsiteX3" fmla="*/ 0 w 7001404"/>
                  <a:gd name="connsiteY3" fmla="*/ 581658 h 1134556"/>
                  <a:gd name="connsiteX0" fmla="*/ 0 w 6863217"/>
                  <a:gd name="connsiteY0" fmla="*/ 469412 h 1134556"/>
                  <a:gd name="connsiteX1" fmla="*/ 39360 w 6863217"/>
                  <a:gd name="connsiteY1" fmla="*/ 0 h 1134556"/>
                  <a:gd name="connsiteX2" fmla="*/ 6863217 w 6863217"/>
                  <a:gd name="connsiteY2" fmla="*/ 1134556 h 1134556"/>
                  <a:gd name="connsiteX3" fmla="*/ 0 w 6863217"/>
                  <a:gd name="connsiteY3" fmla="*/ 469412 h 1134556"/>
                  <a:gd name="connsiteX0" fmla="*/ 0 w 6736081"/>
                  <a:gd name="connsiteY0" fmla="*/ 469412 h 1610959"/>
                  <a:gd name="connsiteX1" fmla="*/ 39360 w 6736081"/>
                  <a:gd name="connsiteY1" fmla="*/ 0 h 1610959"/>
                  <a:gd name="connsiteX2" fmla="*/ 6736081 w 6736081"/>
                  <a:gd name="connsiteY2" fmla="*/ 1610959 h 1610959"/>
                  <a:gd name="connsiteX3" fmla="*/ 0 w 6736081"/>
                  <a:gd name="connsiteY3" fmla="*/ 469412 h 1610959"/>
                  <a:gd name="connsiteX0" fmla="*/ 0 w 6882837"/>
                  <a:gd name="connsiteY0" fmla="*/ 551138 h 1610959"/>
                  <a:gd name="connsiteX1" fmla="*/ 186116 w 6882837"/>
                  <a:gd name="connsiteY1" fmla="*/ 0 h 1610959"/>
                  <a:gd name="connsiteX2" fmla="*/ 6882837 w 6882837"/>
                  <a:gd name="connsiteY2" fmla="*/ 1610959 h 1610959"/>
                  <a:gd name="connsiteX3" fmla="*/ 0 w 6882837"/>
                  <a:gd name="connsiteY3" fmla="*/ 551138 h 1610959"/>
                  <a:gd name="connsiteX0" fmla="*/ 0 w 6882837"/>
                  <a:gd name="connsiteY0" fmla="*/ 567670 h 1627491"/>
                  <a:gd name="connsiteX1" fmla="*/ 181473 w 6882837"/>
                  <a:gd name="connsiteY1" fmla="*/ 0 h 1627491"/>
                  <a:gd name="connsiteX2" fmla="*/ 6882837 w 6882837"/>
                  <a:gd name="connsiteY2" fmla="*/ 1627491 h 1627491"/>
                  <a:gd name="connsiteX3" fmla="*/ 0 w 6882837"/>
                  <a:gd name="connsiteY3" fmla="*/ 567670 h 1627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82837" h="1627491">
                    <a:moveTo>
                      <a:pt x="0" y="567670"/>
                    </a:moveTo>
                    <a:lnTo>
                      <a:pt x="181473" y="0"/>
                    </a:lnTo>
                    <a:lnTo>
                      <a:pt x="6882837" y="1627491"/>
                    </a:lnTo>
                    <a:lnTo>
                      <a:pt x="0" y="567670"/>
                    </a:ln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49875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9C71FBEA-C6F6-4121-AED4-026E2BEA9712}"/>
              </a:ext>
            </a:extLst>
          </p:cNvPr>
          <p:cNvGrpSpPr/>
          <p:nvPr/>
        </p:nvGrpSpPr>
        <p:grpSpPr>
          <a:xfrm>
            <a:off x="-1" y="5969039"/>
            <a:ext cx="12242980" cy="1379817"/>
            <a:chOff x="-1" y="5969039"/>
            <a:chExt cx="12242980" cy="1379817"/>
          </a:xfrm>
        </p:grpSpPr>
        <p:sp>
          <p:nvSpPr>
            <p:cNvPr id="14" name="Равнобедренный треугольник 13">
              <a:extLst>
                <a:ext uri="{FF2B5EF4-FFF2-40B4-BE49-F238E27FC236}">
                  <a16:creationId xmlns="" xmlns:a16="http://schemas.microsoft.com/office/drawing/2014/main" id="{B9D8D173-5457-461A-BBA3-8DB0BD400224}"/>
                </a:ext>
              </a:extLst>
            </p:cNvPr>
            <p:cNvSpPr/>
            <p:nvPr/>
          </p:nvSpPr>
          <p:spPr>
            <a:xfrm rot="21035454">
              <a:off x="7494844" y="6267570"/>
              <a:ext cx="4748135" cy="325892"/>
            </a:xfrm>
            <a:custGeom>
              <a:avLst/>
              <a:gdLst>
                <a:gd name="connsiteX0" fmla="*/ 0 w 2371076"/>
                <a:gd name="connsiteY0" fmla="*/ 244977 h 244977"/>
                <a:gd name="connsiteX1" fmla="*/ 2371076 w 2371076"/>
                <a:gd name="connsiteY1" fmla="*/ 0 h 244977"/>
                <a:gd name="connsiteX2" fmla="*/ 2371076 w 2371076"/>
                <a:gd name="connsiteY2" fmla="*/ 244977 h 244977"/>
                <a:gd name="connsiteX3" fmla="*/ 0 w 2371076"/>
                <a:gd name="connsiteY3" fmla="*/ 244977 h 244977"/>
                <a:gd name="connsiteX0" fmla="*/ 0 w 2448699"/>
                <a:gd name="connsiteY0" fmla="*/ 293906 h 293906"/>
                <a:gd name="connsiteX1" fmla="*/ 2448699 w 2448699"/>
                <a:gd name="connsiteY1" fmla="*/ 0 h 293906"/>
                <a:gd name="connsiteX2" fmla="*/ 2371076 w 2448699"/>
                <a:gd name="connsiteY2" fmla="*/ 293906 h 293906"/>
                <a:gd name="connsiteX3" fmla="*/ 0 w 2448699"/>
                <a:gd name="connsiteY3" fmla="*/ 293906 h 293906"/>
                <a:gd name="connsiteX0" fmla="*/ 0 w 2417380"/>
                <a:gd name="connsiteY0" fmla="*/ 294268 h 294268"/>
                <a:gd name="connsiteX1" fmla="*/ 2417380 w 2417380"/>
                <a:gd name="connsiteY1" fmla="*/ 0 h 294268"/>
                <a:gd name="connsiteX2" fmla="*/ 2371076 w 2417380"/>
                <a:gd name="connsiteY2" fmla="*/ 294268 h 294268"/>
                <a:gd name="connsiteX3" fmla="*/ 0 w 2417380"/>
                <a:gd name="connsiteY3" fmla="*/ 294268 h 294268"/>
                <a:gd name="connsiteX0" fmla="*/ 0 w 4748135"/>
                <a:gd name="connsiteY0" fmla="*/ 0 h 325892"/>
                <a:gd name="connsiteX1" fmla="*/ 4748135 w 4748135"/>
                <a:gd name="connsiteY1" fmla="*/ 31624 h 325892"/>
                <a:gd name="connsiteX2" fmla="*/ 4701831 w 4748135"/>
                <a:gd name="connsiteY2" fmla="*/ 325892 h 325892"/>
                <a:gd name="connsiteX3" fmla="*/ 0 w 4748135"/>
                <a:gd name="connsiteY3" fmla="*/ 0 h 32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135" h="325892">
                  <a:moveTo>
                    <a:pt x="0" y="0"/>
                  </a:moveTo>
                  <a:lnTo>
                    <a:pt x="4748135" y="31624"/>
                  </a:lnTo>
                  <a:lnTo>
                    <a:pt x="4701831" y="3258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="" xmlns:a16="http://schemas.microsoft.com/office/drawing/2014/main" id="{5C577F3E-3F16-4AFD-9019-57B3303C245D}"/>
                </a:ext>
              </a:extLst>
            </p:cNvPr>
            <p:cNvSpPr/>
            <p:nvPr/>
          </p:nvSpPr>
          <p:spPr>
            <a:xfrm rot="10135115">
              <a:off x="17869" y="6288874"/>
              <a:ext cx="5905712" cy="1059982"/>
            </a:xfrm>
            <a:custGeom>
              <a:avLst/>
              <a:gdLst>
                <a:gd name="connsiteX0" fmla="*/ 0 w 6701596"/>
                <a:gd name="connsiteY0" fmla="*/ 1059982 h 1059982"/>
                <a:gd name="connsiteX1" fmla="*/ 1276788 w 6701596"/>
                <a:gd name="connsiteY1" fmla="*/ 0 h 1059982"/>
                <a:gd name="connsiteX2" fmla="*/ 6701596 w 6701596"/>
                <a:gd name="connsiteY2" fmla="*/ 1059982 h 1059982"/>
                <a:gd name="connsiteX3" fmla="*/ 0 w 6701596"/>
                <a:gd name="connsiteY3" fmla="*/ 1059982 h 1059982"/>
                <a:gd name="connsiteX0" fmla="*/ 0 w 5905712"/>
                <a:gd name="connsiteY0" fmla="*/ 524795 h 1059982"/>
                <a:gd name="connsiteX1" fmla="*/ 480904 w 5905712"/>
                <a:gd name="connsiteY1" fmla="*/ 0 h 1059982"/>
                <a:gd name="connsiteX2" fmla="*/ 5905712 w 5905712"/>
                <a:gd name="connsiteY2" fmla="*/ 1059982 h 1059982"/>
                <a:gd name="connsiteX3" fmla="*/ 0 w 5905712"/>
                <a:gd name="connsiteY3" fmla="*/ 524795 h 10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712" h="1059982">
                  <a:moveTo>
                    <a:pt x="0" y="524795"/>
                  </a:moveTo>
                  <a:lnTo>
                    <a:pt x="480904" y="0"/>
                  </a:lnTo>
                  <a:lnTo>
                    <a:pt x="5905712" y="1059982"/>
                  </a:lnTo>
                  <a:lnTo>
                    <a:pt x="0" y="524795"/>
                  </a:lnTo>
                  <a:close/>
                </a:path>
              </a:pathLst>
            </a:custGeom>
            <a:solidFill>
              <a:srgbClr val="D73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Равнобедренный треугольник 9">
              <a:extLst>
                <a:ext uri="{FF2B5EF4-FFF2-40B4-BE49-F238E27FC236}">
                  <a16:creationId xmlns="" xmlns:a16="http://schemas.microsoft.com/office/drawing/2014/main" id="{A1F1CCDD-1B41-41DF-9400-CD62D18D3430}"/>
                </a:ext>
              </a:extLst>
            </p:cNvPr>
            <p:cNvSpPr/>
            <p:nvPr/>
          </p:nvSpPr>
          <p:spPr>
            <a:xfrm rot="5400000">
              <a:off x="2500001" y="3469037"/>
              <a:ext cx="900467" cy="5900471"/>
            </a:xfrm>
            <a:prstGeom prst="triangle">
              <a:avLst>
                <a:gd name="adj" fmla="val 32177"/>
              </a:avLst>
            </a:prstGeom>
            <a:solidFill>
              <a:srgbClr val="87B4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>
              <a:extLst>
                <a:ext uri="{FF2B5EF4-FFF2-40B4-BE49-F238E27FC236}">
                  <a16:creationId xmlns="" xmlns:a16="http://schemas.microsoft.com/office/drawing/2014/main" id="{C425D851-36A3-4232-81F6-8812093315BB}"/>
                </a:ext>
              </a:extLst>
            </p:cNvPr>
            <p:cNvSpPr/>
            <p:nvPr/>
          </p:nvSpPr>
          <p:spPr>
            <a:xfrm rot="10218688" flipV="1">
              <a:off x="5445223" y="5983705"/>
              <a:ext cx="3890180" cy="840551"/>
            </a:xfrm>
            <a:custGeom>
              <a:avLst/>
              <a:gdLst>
                <a:gd name="connsiteX0" fmla="*/ 0 w 1760414"/>
                <a:gd name="connsiteY0" fmla="*/ 569183 h 569183"/>
                <a:gd name="connsiteX1" fmla="*/ 1103780 w 1760414"/>
                <a:gd name="connsiteY1" fmla="*/ 0 h 569183"/>
                <a:gd name="connsiteX2" fmla="*/ 1760414 w 1760414"/>
                <a:gd name="connsiteY2" fmla="*/ 569183 h 569183"/>
                <a:gd name="connsiteX3" fmla="*/ 0 w 1760414"/>
                <a:gd name="connsiteY3" fmla="*/ 569183 h 569183"/>
                <a:gd name="connsiteX0" fmla="*/ 0 w 1760414"/>
                <a:gd name="connsiteY0" fmla="*/ 560458 h 560458"/>
                <a:gd name="connsiteX1" fmla="*/ 1311410 w 1760414"/>
                <a:gd name="connsiteY1" fmla="*/ 0 h 560458"/>
                <a:gd name="connsiteX2" fmla="*/ 1760414 w 1760414"/>
                <a:gd name="connsiteY2" fmla="*/ 560458 h 560458"/>
                <a:gd name="connsiteX3" fmla="*/ 0 w 1760414"/>
                <a:gd name="connsiteY3" fmla="*/ 560458 h 560458"/>
                <a:gd name="connsiteX0" fmla="*/ 0 w 3792395"/>
                <a:gd name="connsiteY0" fmla="*/ 819026 h 819026"/>
                <a:gd name="connsiteX1" fmla="*/ 3343391 w 3792395"/>
                <a:gd name="connsiteY1" fmla="*/ 0 h 819026"/>
                <a:gd name="connsiteX2" fmla="*/ 3792395 w 3792395"/>
                <a:gd name="connsiteY2" fmla="*/ 560458 h 819026"/>
                <a:gd name="connsiteX3" fmla="*/ 0 w 3792395"/>
                <a:gd name="connsiteY3" fmla="*/ 819026 h 819026"/>
                <a:gd name="connsiteX0" fmla="*/ 0 w 3884684"/>
                <a:gd name="connsiteY0" fmla="*/ 844445 h 844445"/>
                <a:gd name="connsiteX1" fmla="*/ 3435680 w 3884684"/>
                <a:gd name="connsiteY1" fmla="*/ 0 h 844445"/>
                <a:gd name="connsiteX2" fmla="*/ 3884684 w 3884684"/>
                <a:gd name="connsiteY2" fmla="*/ 560458 h 844445"/>
                <a:gd name="connsiteX3" fmla="*/ 0 w 3884684"/>
                <a:gd name="connsiteY3" fmla="*/ 844445 h 844445"/>
                <a:gd name="connsiteX0" fmla="*/ 0 w 3890180"/>
                <a:gd name="connsiteY0" fmla="*/ 840551 h 840551"/>
                <a:gd name="connsiteX1" fmla="*/ 3441176 w 3890180"/>
                <a:gd name="connsiteY1" fmla="*/ 0 h 840551"/>
                <a:gd name="connsiteX2" fmla="*/ 3890180 w 3890180"/>
                <a:gd name="connsiteY2" fmla="*/ 560458 h 840551"/>
                <a:gd name="connsiteX3" fmla="*/ 0 w 3890180"/>
                <a:gd name="connsiteY3" fmla="*/ 840551 h 84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0180" h="840551">
                  <a:moveTo>
                    <a:pt x="0" y="840551"/>
                  </a:moveTo>
                  <a:lnTo>
                    <a:pt x="3441176" y="0"/>
                  </a:lnTo>
                  <a:lnTo>
                    <a:pt x="3890180" y="560458"/>
                  </a:lnTo>
                  <a:lnTo>
                    <a:pt x="0" y="84055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>
              <a:extLst>
                <a:ext uri="{FF2B5EF4-FFF2-40B4-BE49-F238E27FC236}">
                  <a16:creationId xmlns="" xmlns:a16="http://schemas.microsoft.com/office/drawing/2014/main" id="{856A7FB3-750D-4A8D-8378-FF52AEA11B88}"/>
                </a:ext>
              </a:extLst>
            </p:cNvPr>
            <p:cNvSpPr/>
            <p:nvPr/>
          </p:nvSpPr>
          <p:spPr>
            <a:xfrm rot="5400000" flipV="1">
              <a:off x="8512539" y="3189379"/>
              <a:ext cx="670088" cy="6688837"/>
            </a:xfrm>
            <a:custGeom>
              <a:avLst/>
              <a:gdLst>
                <a:gd name="connsiteX0" fmla="*/ 0 w 670088"/>
                <a:gd name="connsiteY0" fmla="*/ 3974671 h 3974671"/>
                <a:gd name="connsiteX1" fmla="*/ 670088 w 670088"/>
                <a:gd name="connsiteY1" fmla="*/ 0 h 3974671"/>
                <a:gd name="connsiteX2" fmla="*/ 670088 w 670088"/>
                <a:gd name="connsiteY2" fmla="*/ 3974671 h 3974671"/>
                <a:gd name="connsiteX3" fmla="*/ 0 w 670088"/>
                <a:gd name="connsiteY3" fmla="*/ 3974671 h 3974671"/>
                <a:gd name="connsiteX0" fmla="*/ 0 w 684605"/>
                <a:gd name="connsiteY0" fmla="*/ 6688840 h 6688840"/>
                <a:gd name="connsiteX1" fmla="*/ 684605 w 684605"/>
                <a:gd name="connsiteY1" fmla="*/ 0 h 6688840"/>
                <a:gd name="connsiteX2" fmla="*/ 670088 w 684605"/>
                <a:gd name="connsiteY2" fmla="*/ 6688840 h 6688840"/>
                <a:gd name="connsiteX3" fmla="*/ 0 w 684605"/>
                <a:gd name="connsiteY3" fmla="*/ 6688840 h 6688840"/>
                <a:gd name="connsiteX0" fmla="*/ 0 w 670088"/>
                <a:gd name="connsiteY0" fmla="*/ 6688837 h 6688837"/>
                <a:gd name="connsiteX1" fmla="*/ 665558 w 670088"/>
                <a:gd name="connsiteY1" fmla="*/ 0 h 6688837"/>
                <a:gd name="connsiteX2" fmla="*/ 670088 w 670088"/>
                <a:gd name="connsiteY2" fmla="*/ 6688837 h 6688837"/>
                <a:gd name="connsiteX3" fmla="*/ 0 w 670088"/>
                <a:gd name="connsiteY3" fmla="*/ 6688837 h 668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088" h="6688837">
                  <a:moveTo>
                    <a:pt x="0" y="6688837"/>
                  </a:moveTo>
                  <a:lnTo>
                    <a:pt x="665558" y="0"/>
                  </a:lnTo>
                  <a:lnTo>
                    <a:pt x="670088" y="6688837"/>
                  </a:lnTo>
                  <a:lnTo>
                    <a:pt x="0" y="6688837"/>
                  </a:lnTo>
                  <a:close/>
                </a:path>
              </a:pathLst>
            </a:custGeom>
            <a:solidFill>
              <a:srgbClr val="3C80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48203" y="171118"/>
            <a:ext cx="5847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87B425"/>
                </a:solidFill>
              </a:rPr>
              <a:t>ОГЛАВЛЕНИЕ</a:t>
            </a:r>
            <a:endParaRPr lang="ru-RU" sz="2400" b="1" dirty="0">
              <a:solidFill>
                <a:srgbClr val="87B425"/>
              </a:solidFill>
            </a:endParaRPr>
          </a:p>
        </p:txBody>
      </p:sp>
      <p:sp>
        <p:nvSpPr>
          <p:cNvPr id="20" name="TextBox 19">
            <a:hlinkClick r:id="rId2" action="ppaction://hlinksldjump"/>
            <a:extLst>
              <a:ext uri="{FF2B5EF4-FFF2-40B4-BE49-F238E27FC236}">
                <a16:creationId xmlns="" xmlns:a16="http://schemas.microsoft.com/office/drawing/2014/main" id="{3BB3CC14-8D2F-41A4-B1F4-0F72E98DE2F8}"/>
              </a:ext>
            </a:extLst>
          </p:cNvPr>
          <p:cNvSpPr txBox="1"/>
          <p:nvPr/>
        </p:nvSpPr>
        <p:spPr>
          <a:xfrm>
            <a:off x="406401" y="616442"/>
            <a:ext cx="93783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87B425"/>
                </a:solidFill>
              </a:defRPr>
            </a:lvl1pPr>
          </a:lstStyle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1. Физическое развитие ребенка до 3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лет.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TextBox 20">
            <a:hlinkClick r:id="rId3" action="ppaction://hlinksldjump"/>
            <a:extLst>
              <a:ext uri="{FF2B5EF4-FFF2-40B4-BE49-F238E27FC236}">
                <a16:creationId xmlns="" xmlns:a16="http://schemas.microsoft.com/office/drawing/2014/main" id="{2D11A554-E621-44C1-8864-1168E644FCDC}"/>
              </a:ext>
            </a:extLst>
          </p:cNvPr>
          <p:cNvSpPr txBox="1"/>
          <p:nvPr/>
        </p:nvSpPr>
        <p:spPr>
          <a:xfrm>
            <a:off x="406401" y="1007933"/>
            <a:ext cx="88487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87B425"/>
                </a:solidFill>
              </a:defRPr>
            </a:lvl1pPr>
          </a:lstStyle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2. Рост. Масса тела.</a:t>
            </a:r>
          </a:p>
        </p:txBody>
      </p:sp>
      <p:sp>
        <p:nvSpPr>
          <p:cNvPr id="30" name="TextBox 29">
            <a:hlinkClick r:id="rId4" action="ppaction://hlinksldjump"/>
            <a:extLst>
              <a:ext uri="{FF2B5EF4-FFF2-40B4-BE49-F238E27FC236}">
                <a16:creationId xmlns="" xmlns:a16="http://schemas.microsoft.com/office/drawing/2014/main" id="{1452B808-BA11-4B2C-B6E9-4F0DF129E79F}"/>
              </a:ext>
            </a:extLst>
          </p:cNvPr>
          <p:cNvSpPr txBox="1"/>
          <p:nvPr/>
        </p:nvSpPr>
        <p:spPr>
          <a:xfrm>
            <a:off x="406401" y="1399424"/>
            <a:ext cx="8677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87B425"/>
                </a:solidFill>
              </a:defRPr>
            </a:lvl1pPr>
          </a:lstStyle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3. Рост. Масса тела. Индексы.</a:t>
            </a:r>
          </a:p>
        </p:txBody>
      </p:sp>
      <p:sp>
        <p:nvSpPr>
          <p:cNvPr id="32" name="TextBox 31">
            <a:hlinkClick r:id="rId5" action="ppaction://hlinksldjump"/>
            <a:extLst>
              <a:ext uri="{FF2B5EF4-FFF2-40B4-BE49-F238E27FC236}">
                <a16:creationId xmlns="" xmlns:a16="http://schemas.microsoft.com/office/drawing/2014/main" id="{78C4649A-6F8F-470D-AD97-8BA3C4A46842}"/>
              </a:ext>
            </a:extLst>
          </p:cNvPr>
          <p:cNvSpPr txBox="1"/>
          <p:nvPr/>
        </p:nvSpPr>
        <p:spPr>
          <a:xfrm>
            <a:off x="406401" y="1790915"/>
            <a:ext cx="3543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87B425"/>
                </a:solidFill>
              </a:defRPr>
            </a:lvl1pPr>
          </a:lstStyle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4. Статистические функции.</a:t>
            </a:r>
          </a:p>
        </p:txBody>
      </p:sp>
      <p:sp>
        <p:nvSpPr>
          <p:cNvPr id="33" name="TextBox 32">
            <a:hlinkClick r:id="rId6" action="ppaction://hlinksldjump"/>
            <a:extLst>
              <a:ext uri="{FF2B5EF4-FFF2-40B4-BE49-F238E27FC236}">
                <a16:creationId xmlns="" xmlns:a16="http://schemas.microsoft.com/office/drawing/2014/main" id="{9D00B654-CFA8-4D22-834B-E64CFF965464}"/>
              </a:ext>
            </a:extLst>
          </p:cNvPr>
          <p:cNvSpPr txBox="1"/>
          <p:nvPr/>
        </p:nvSpPr>
        <p:spPr>
          <a:xfrm>
            <a:off x="406402" y="2182406"/>
            <a:ext cx="10255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87B425"/>
                </a:solidFill>
              </a:defRPr>
            </a:lvl1pPr>
          </a:lstStyle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5. Своевременное прорезывание молочных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зубов.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TextBox 33">
            <a:hlinkClick r:id="rId7" action="ppaction://hlinksldjump"/>
            <a:extLst>
              <a:ext uri="{FF2B5EF4-FFF2-40B4-BE49-F238E27FC236}">
                <a16:creationId xmlns="" xmlns:a16="http://schemas.microsoft.com/office/drawing/2014/main" id="{27E3DDA7-530C-4C7D-BD58-C929F3A6446D}"/>
              </a:ext>
            </a:extLst>
          </p:cNvPr>
          <p:cNvSpPr txBox="1"/>
          <p:nvPr/>
        </p:nvSpPr>
        <p:spPr>
          <a:xfrm>
            <a:off x="406400" y="2573897"/>
            <a:ext cx="9378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87B425"/>
                </a:solidFill>
              </a:defRPr>
            </a:lvl1pPr>
          </a:lstStyle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6. Возрастные особенности физического развития и физической подготовленности детей раннего и дошкольного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возраста.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TextBox 34">
            <a:hlinkClick r:id="rId8" action="ppaction://hlinksldjump"/>
            <a:extLst>
              <a:ext uri="{FF2B5EF4-FFF2-40B4-BE49-F238E27FC236}">
                <a16:creationId xmlns="" xmlns:a16="http://schemas.microsoft.com/office/drawing/2014/main" id="{02FBEECA-4BC0-4214-B7B6-78F0465F3626}"/>
              </a:ext>
            </a:extLst>
          </p:cNvPr>
          <p:cNvSpPr txBox="1"/>
          <p:nvPr/>
        </p:nvSpPr>
        <p:spPr>
          <a:xfrm>
            <a:off x="406401" y="3311442"/>
            <a:ext cx="7886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rgbClr val="87B425"/>
                </a:solidFill>
              </a:defRPr>
            </a:lvl1pPr>
          </a:lstStyle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7. Организация физического воспитания детей раннего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возраста.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39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  <p:bldP spid="21" grpId="0"/>
      <p:bldP spid="30" grpId="0"/>
      <p:bldP spid="32" grpId="0"/>
      <p:bldP spid="33" grpId="0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9C71FBEA-C6F6-4121-AED4-026E2BEA9712}"/>
              </a:ext>
            </a:extLst>
          </p:cNvPr>
          <p:cNvGrpSpPr/>
          <p:nvPr/>
        </p:nvGrpSpPr>
        <p:grpSpPr>
          <a:xfrm>
            <a:off x="-1" y="5969039"/>
            <a:ext cx="12242980" cy="1379817"/>
            <a:chOff x="-1" y="5969039"/>
            <a:chExt cx="12242980" cy="1379817"/>
          </a:xfrm>
        </p:grpSpPr>
        <p:sp>
          <p:nvSpPr>
            <p:cNvPr id="14" name="Равнобедренный треугольник 13">
              <a:extLst>
                <a:ext uri="{FF2B5EF4-FFF2-40B4-BE49-F238E27FC236}">
                  <a16:creationId xmlns="" xmlns:a16="http://schemas.microsoft.com/office/drawing/2014/main" id="{B9D8D173-5457-461A-BBA3-8DB0BD400224}"/>
                </a:ext>
              </a:extLst>
            </p:cNvPr>
            <p:cNvSpPr/>
            <p:nvPr/>
          </p:nvSpPr>
          <p:spPr>
            <a:xfrm rot="21035454">
              <a:off x="7494844" y="6267570"/>
              <a:ext cx="4748135" cy="325892"/>
            </a:xfrm>
            <a:custGeom>
              <a:avLst/>
              <a:gdLst>
                <a:gd name="connsiteX0" fmla="*/ 0 w 2371076"/>
                <a:gd name="connsiteY0" fmla="*/ 244977 h 244977"/>
                <a:gd name="connsiteX1" fmla="*/ 2371076 w 2371076"/>
                <a:gd name="connsiteY1" fmla="*/ 0 h 244977"/>
                <a:gd name="connsiteX2" fmla="*/ 2371076 w 2371076"/>
                <a:gd name="connsiteY2" fmla="*/ 244977 h 244977"/>
                <a:gd name="connsiteX3" fmla="*/ 0 w 2371076"/>
                <a:gd name="connsiteY3" fmla="*/ 244977 h 244977"/>
                <a:gd name="connsiteX0" fmla="*/ 0 w 2448699"/>
                <a:gd name="connsiteY0" fmla="*/ 293906 h 293906"/>
                <a:gd name="connsiteX1" fmla="*/ 2448699 w 2448699"/>
                <a:gd name="connsiteY1" fmla="*/ 0 h 293906"/>
                <a:gd name="connsiteX2" fmla="*/ 2371076 w 2448699"/>
                <a:gd name="connsiteY2" fmla="*/ 293906 h 293906"/>
                <a:gd name="connsiteX3" fmla="*/ 0 w 2448699"/>
                <a:gd name="connsiteY3" fmla="*/ 293906 h 293906"/>
                <a:gd name="connsiteX0" fmla="*/ 0 w 2417380"/>
                <a:gd name="connsiteY0" fmla="*/ 294268 h 294268"/>
                <a:gd name="connsiteX1" fmla="*/ 2417380 w 2417380"/>
                <a:gd name="connsiteY1" fmla="*/ 0 h 294268"/>
                <a:gd name="connsiteX2" fmla="*/ 2371076 w 2417380"/>
                <a:gd name="connsiteY2" fmla="*/ 294268 h 294268"/>
                <a:gd name="connsiteX3" fmla="*/ 0 w 2417380"/>
                <a:gd name="connsiteY3" fmla="*/ 294268 h 294268"/>
                <a:gd name="connsiteX0" fmla="*/ 0 w 4748135"/>
                <a:gd name="connsiteY0" fmla="*/ 0 h 325892"/>
                <a:gd name="connsiteX1" fmla="*/ 4748135 w 4748135"/>
                <a:gd name="connsiteY1" fmla="*/ 31624 h 325892"/>
                <a:gd name="connsiteX2" fmla="*/ 4701831 w 4748135"/>
                <a:gd name="connsiteY2" fmla="*/ 325892 h 325892"/>
                <a:gd name="connsiteX3" fmla="*/ 0 w 4748135"/>
                <a:gd name="connsiteY3" fmla="*/ 0 h 32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135" h="325892">
                  <a:moveTo>
                    <a:pt x="0" y="0"/>
                  </a:moveTo>
                  <a:lnTo>
                    <a:pt x="4748135" y="31624"/>
                  </a:lnTo>
                  <a:lnTo>
                    <a:pt x="4701831" y="3258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="" xmlns:a16="http://schemas.microsoft.com/office/drawing/2014/main" id="{5C577F3E-3F16-4AFD-9019-57B3303C245D}"/>
                </a:ext>
              </a:extLst>
            </p:cNvPr>
            <p:cNvSpPr/>
            <p:nvPr/>
          </p:nvSpPr>
          <p:spPr>
            <a:xfrm rot="10135115">
              <a:off x="17869" y="6288874"/>
              <a:ext cx="5905712" cy="1059982"/>
            </a:xfrm>
            <a:custGeom>
              <a:avLst/>
              <a:gdLst>
                <a:gd name="connsiteX0" fmla="*/ 0 w 6701596"/>
                <a:gd name="connsiteY0" fmla="*/ 1059982 h 1059982"/>
                <a:gd name="connsiteX1" fmla="*/ 1276788 w 6701596"/>
                <a:gd name="connsiteY1" fmla="*/ 0 h 1059982"/>
                <a:gd name="connsiteX2" fmla="*/ 6701596 w 6701596"/>
                <a:gd name="connsiteY2" fmla="*/ 1059982 h 1059982"/>
                <a:gd name="connsiteX3" fmla="*/ 0 w 6701596"/>
                <a:gd name="connsiteY3" fmla="*/ 1059982 h 1059982"/>
                <a:gd name="connsiteX0" fmla="*/ 0 w 5905712"/>
                <a:gd name="connsiteY0" fmla="*/ 524795 h 1059982"/>
                <a:gd name="connsiteX1" fmla="*/ 480904 w 5905712"/>
                <a:gd name="connsiteY1" fmla="*/ 0 h 1059982"/>
                <a:gd name="connsiteX2" fmla="*/ 5905712 w 5905712"/>
                <a:gd name="connsiteY2" fmla="*/ 1059982 h 1059982"/>
                <a:gd name="connsiteX3" fmla="*/ 0 w 5905712"/>
                <a:gd name="connsiteY3" fmla="*/ 524795 h 10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712" h="1059982">
                  <a:moveTo>
                    <a:pt x="0" y="524795"/>
                  </a:moveTo>
                  <a:lnTo>
                    <a:pt x="480904" y="0"/>
                  </a:lnTo>
                  <a:lnTo>
                    <a:pt x="5905712" y="1059982"/>
                  </a:lnTo>
                  <a:lnTo>
                    <a:pt x="0" y="524795"/>
                  </a:lnTo>
                  <a:close/>
                </a:path>
              </a:pathLst>
            </a:custGeom>
            <a:solidFill>
              <a:srgbClr val="D73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Равнобедренный треугольник 9">
              <a:extLst>
                <a:ext uri="{FF2B5EF4-FFF2-40B4-BE49-F238E27FC236}">
                  <a16:creationId xmlns="" xmlns:a16="http://schemas.microsoft.com/office/drawing/2014/main" id="{A1F1CCDD-1B41-41DF-9400-CD62D18D3430}"/>
                </a:ext>
              </a:extLst>
            </p:cNvPr>
            <p:cNvSpPr/>
            <p:nvPr/>
          </p:nvSpPr>
          <p:spPr>
            <a:xfrm rot="5400000">
              <a:off x="2500001" y="3469037"/>
              <a:ext cx="900467" cy="5900471"/>
            </a:xfrm>
            <a:prstGeom prst="triangle">
              <a:avLst>
                <a:gd name="adj" fmla="val 32177"/>
              </a:avLst>
            </a:prstGeom>
            <a:solidFill>
              <a:srgbClr val="87B4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>
              <a:extLst>
                <a:ext uri="{FF2B5EF4-FFF2-40B4-BE49-F238E27FC236}">
                  <a16:creationId xmlns="" xmlns:a16="http://schemas.microsoft.com/office/drawing/2014/main" id="{C425D851-36A3-4232-81F6-8812093315BB}"/>
                </a:ext>
              </a:extLst>
            </p:cNvPr>
            <p:cNvSpPr/>
            <p:nvPr/>
          </p:nvSpPr>
          <p:spPr>
            <a:xfrm rot="10218688" flipV="1">
              <a:off x="5445223" y="5983705"/>
              <a:ext cx="3890180" cy="840551"/>
            </a:xfrm>
            <a:custGeom>
              <a:avLst/>
              <a:gdLst>
                <a:gd name="connsiteX0" fmla="*/ 0 w 1760414"/>
                <a:gd name="connsiteY0" fmla="*/ 569183 h 569183"/>
                <a:gd name="connsiteX1" fmla="*/ 1103780 w 1760414"/>
                <a:gd name="connsiteY1" fmla="*/ 0 h 569183"/>
                <a:gd name="connsiteX2" fmla="*/ 1760414 w 1760414"/>
                <a:gd name="connsiteY2" fmla="*/ 569183 h 569183"/>
                <a:gd name="connsiteX3" fmla="*/ 0 w 1760414"/>
                <a:gd name="connsiteY3" fmla="*/ 569183 h 569183"/>
                <a:gd name="connsiteX0" fmla="*/ 0 w 1760414"/>
                <a:gd name="connsiteY0" fmla="*/ 560458 h 560458"/>
                <a:gd name="connsiteX1" fmla="*/ 1311410 w 1760414"/>
                <a:gd name="connsiteY1" fmla="*/ 0 h 560458"/>
                <a:gd name="connsiteX2" fmla="*/ 1760414 w 1760414"/>
                <a:gd name="connsiteY2" fmla="*/ 560458 h 560458"/>
                <a:gd name="connsiteX3" fmla="*/ 0 w 1760414"/>
                <a:gd name="connsiteY3" fmla="*/ 560458 h 560458"/>
                <a:gd name="connsiteX0" fmla="*/ 0 w 3792395"/>
                <a:gd name="connsiteY0" fmla="*/ 819026 h 819026"/>
                <a:gd name="connsiteX1" fmla="*/ 3343391 w 3792395"/>
                <a:gd name="connsiteY1" fmla="*/ 0 h 819026"/>
                <a:gd name="connsiteX2" fmla="*/ 3792395 w 3792395"/>
                <a:gd name="connsiteY2" fmla="*/ 560458 h 819026"/>
                <a:gd name="connsiteX3" fmla="*/ 0 w 3792395"/>
                <a:gd name="connsiteY3" fmla="*/ 819026 h 819026"/>
                <a:gd name="connsiteX0" fmla="*/ 0 w 3884684"/>
                <a:gd name="connsiteY0" fmla="*/ 844445 h 844445"/>
                <a:gd name="connsiteX1" fmla="*/ 3435680 w 3884684"/>
                <a:gd name="connsiteY1" fmla="*/ 0 h 844445"/>
                <a:gd name="connsiteX2" fmla="*/ 3884684 w 3884684"/>
                <a:gd name="connsiteY2" fmla="*/ 560458 h 844445"/>
                <a:gd name="connsiteX3" fmla="*/ 0 w 3884684"/>
                <a:gd name="connsiteY3" fmla="*/ 844445 h 844445"/>
                <a:gd name="connsiteX0" fmla="*/ 0 w 3890180"/>
                <a:gd name="connsiteY0" fmla="*/ 840551 h 840551"/>
                <a:gd name="connsiteX1" fmla="*/ 3441176 w 3890180"/>
                <a:gd name="connsiteY1" fmla="*/ 0 h 840551"/>
                <a:gd name="connsiteX2" fmla="*/ 3890180 w 3890180"/>
                <a:gd name="connsiteY2" fmla="*/ 560458 h 840551"/>
                <a:gd name="connsiteX3" fmla="*/ 0 w 3890180"/>
                <a:gd name="connsiteY3" fmla="*/ 840551 h 84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0180" h="840551">
                  <a:moveTo>
                    <a:pt x="0" y="840551"/>
                  </a:moveTo>
                  <a:lnTo>
                    <a:pt x="3441176" y="0"/>
                  </a:lnTo>
                  <a:lnTo>
                    <a:pt x="3890180" y="560458"/>
                  </a:lnTo>
                  <a:lnTo>
                    <a:pt x="0" y="84055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>
              <a:extLst>
                <a:ext uri="{FF2B5EF4-FFF2-40B4-BE49-F238E27FC236}">
                  <a16:creationId xmlns="" xmlns:a16="http://schemas.microsoft.com/office/drawing/2014/main" id="{856A7FB3-750D-4A8D-8378-FF52AEA11B88}"/>
                </a:ext>
              </a:extLst>
            </p:cNvPr>
            <p:cNvSpPr/>
            <p:nvPr/>
          </p:nvSpPr>
          <p:spPr>
            <a:xfrm rot="5400000" flipV="1">
              <a:off x="8512539" y="3189379"/>
              <a:ext cx="670088" cy="6688837"/>
            </a:xfrm>
            <a:custGeom>
              <a:avLst/>
              <a:gdLst>
                <a:gd name="connsiteX0" fmla="*/ 0 w 670088"/>
                <a:gd name="connsiteY0" fmla="*/ 3974671 h 3974671"/>
                <a:gd name="connsiteX1" fmla="*/ 670088 w 670088"/>
                <a:gd name="connsiteY1" fmla="*/ 0 h 3974671"/>
                <a:gd name="connsiteX2" fmla="*/ 670088 w 670088"/>
                <a:gd name="connsiteY2" fmla="*/ 3974671 h 3974671"/>
                <a:gd name="connsiteX3" fmla="*/ 0 w 670088"/>
                <a:gd name="connsiteY3" fmla="*/ 3974671 h 3974671"/>
                <a:gd name="connsiteX0" fmla="*/ 0 w 684605"/>
                <a:gd name="connsiteY0" fmla="*/ 6688840 h 6688840"/>
                <a:gd name="connsiteX1" fmla="*/ 684605 w 684605"/>
                <a:gd name="connsiteY1" fmla="*/ 0 h 6688840"/>
                <a:gd name="connsiteX2" fmla="*/ 670088 w 684605"/>
                <a:gd name="connsiteY2" fmla="*/ 6688840 h 6688840"/>
                <a:gd name="connsiteX3" fmla="*/ 0 w 684605"/>
                <a:gd name="connsiteY3" fmla="*/ 6688840 h 6688840"/>
                <a:gd name="connsiteX0" fmla="*/ 0 w 670088"/>
                <a:gd name="connsiteY0" fmla="*/ 6688837 h 6688837"/>
                <a:gd name="connsiteX1" fmla="*/ 665558 w 670088"/>
                <a:gd name="connsiteY1" fmla="*/ 0 h 6688837"/>
                <a:gd name="connsiteX2" fmla="*/ 670088 w 670088"/>
                <a:gd name="connsiteY2" fmla="*/ 6688837 h 6688837"/>
                <a:gd name="connsiteX3" fmla="*/ 0 w 670088"/>
                <a:gd name="connsiteY3" fmla="*/ 6688837 h 668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088" h="6688837">
                  <a:moveTo>
                    <a:pt x="0" y="6688837"/>
                  </a:moveTo>
                  <a:lnTo>
                    <a:pt x="665558" y="0"/>
                  </a:lnTo>
                  <a:lnTo>
                    <a:pt x="670088" y="6688837"/>
                  </a:lnTo>
                  <a:lnTo>
                    <a:pt x="0" y="6688837"/>
                  </a:lnTo>
                  <a:close/>
                </a:path>
              </a:pathLst>
            </a:custGeom>
            <a:solidFill>
              <a:srgbClr val="3C80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48203" y="171118"/>
            <a:ext cx="6579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87B425"/>
                </a:solidFill>
              </a:rPr>
              <a:t>Физическое развитие ребенка до </a:t>
            </a:r>
            <a:r>
              <a:rPr lang="ru-RU" sz="2800" b="1" dirty="0" smtClean="0">
                <a:solidFill>
                  <a:srgbClr val="87B425"/>
                </a:solidFill>
              </a:rPr>
              <a:t>3-х </a:t>
            </a:r>
            <a:r>
              <a:rPr lang="ru-RU" sz="2800" b="1" dirty="0">
                <a:solidFill>
                  <a:srgbClr val="87B425"/>
                </a:solidFill>
              </a:rPr>
              <a:t>лет</a:t>
            </a:r>
            <a:endParaRPr lang="ru-RU" sz="2400" b="1" dirty="0">
              <a:solidFill>
                <a:srgbClr val="87B425"/>
              </a:solidFill>
            </a:endParaRPr>
          </a:p>
        </p:txBody>
      </p:sp>
      <p:sp>
        <p:nvSpPr>
          <p:cNvPr id="13" name="Стрелка: пятиугольник 12">
            <a:hlinkClick r:id="rId2" action="ppaction://hlinksldjump"/>
            <a:extLst>
              <a:ext uri="{FF2B5EF4-FFF2-40B4-BE49-F238E27FC236}">
                <a16:creationId xmlns="" xmlns:a16="http://schemas.microsoft.com/office/drawing/2014/main" id="{9DC9E6AF-7E79-402A-8244-C95DEBD3DE1B}"/>
              </a:ext>
            </a:extLst>
          </p:cNvPr>
          <p:cNvSpPr/>
          <p:nvPr/>
        </p:nvSpPr>
        <p:spPr>
          <a:xfrm>
            <a:off x="0" y="6084900"/>
            <a:ext cx="1746035" cy="536229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ОГЛАВЛЕНИЕ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D08F6417-B3AC-4E61-A365-A21D4AEA82D6}"/>
              </a:ext>
            </a:extLst>
          </p:cNvPr>
          <p:cNvSpPr/>
          <p:nvPr/>
        </p:nvSpPr>
        <p:spPr>
          <a:xfrm>
            <a:off x="5503165" y="1828562"/>
            <a:ext cx="61372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Рост.</a:t>
            </a:r>
            <a:endParaRPr lang="ru-RU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0343A525-BF0F-402E-BA28-5AA06E094FCE}"/>
              </a:ext>
            </a:extLst>
          </p:cNvPr>
          <p:cNvSpPr/>
          <p:nvPr/>
        </p:nvSpPr>
        <p:spPr>
          <a:xfrm>
            <a:off x="5503164" y="2573042"/>
            <a:ext cx="61372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Масса </a:t>
            </a: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тела.</a:t>
            </a:r>
            <a:endParaRPr lang="ru-RU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="" xmlns:a16="http://schemas.microsoft.com/office/drawing/2014/main" id="{09BDA9EE-6C9C-4704-98C5-170EBA6CDA53}"/>
              </a:ext>
            </a:extLst>
          </p:cNvPr>
          <p:cNvSpPr/>
          <p:nvPr/>
        </p:nvSpPr>
        <p:spPr>
          <a:xfrm>
            <a:off x="5503165" y="3241350"/>
            <a:ext cx="61372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Пропорциональность </a:t>
            </a: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развития.</a:t>
            </a:r>
            <a:endParaRPr lang="ru-RU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5B2C6D6E-3896-49AC-A49D-7145A4FC5D91}"/>
              </a:ext>
            </a:extLst>
          </p:cNvPr>
          <p:cNvSpPr/>
          <p:nvPr/>
        </p:nvSpPr>
        <p:spPr>
          <a:xfrm>
            <a:off x="5503164" y="3877144"/>
            <a:ext cx="63259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Статические </a:t>
            </a: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функции.</a:t>
            </a:r>
            <a:endParaRPr lang="ru-RU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="" xmlns:a16="http://schemas.microsoft.com/office/drawing/2014/main" id="{A8C32D29-218A-469B-AB49-D153F59A579B}"/>
              </a:ext>
            </a:extLst>
          </p:cNvPr>
          <p:cNvSpPr/>
          <p:nvPr/>
        </p:nvSpPr>
        <p:spPr>
          <a:xfrm>
            <a:off x="5004220" y="1708127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D73A21"/>
                </a:solidFill>
              </a:rPr>
              <a:t>1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C62825C6-59FD-4200-AAF8-15E337FDB350}"/>
              </a:ext>
            </a:extLst>
          </p:cNvPr>
          <p:cNvSpPr/>
          <p:nvPr/>
        </p:nvSpPr>
        <p:spPr>
          <a:xfrm>
            <a:off x="5004220" y="2446536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87B425"/>
                </a:solidFill>
              </a:rPr>
              <a:t>2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="" xmlns:a16="http://schemas.microsoft.com/office/drawing/2014/main" id="{5407E742-9E4B-4B0E-A45F-486BB82C2AA4}"/>
              </a:ext>
            </a:extLst>
          </p:cNvPr>
          <p:cNvSpPr/>
          <p:nvPr/>
        </p:nvSpPr>
        <p:spPr>
          <a:xfrm>
            <a:off x="5004220" y="3132391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D966"/>
                </a:solidFill>
              </a:rPr>
              <a:t>3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="" xmlns:a16="http://schemas.microsoft.com/office/drawing/2014/main" id="{09D3DF5A-D7B7-4C1F-9EFA-BA659A40E9C2}"/>
              </a:ext>
            </a:extLst>
          </p:cNvPr>
          <p:cNvSpPr/>
          <p:nvPr/>
        </p:nvSpPr>
        <p:spPr>
          <a:xfrm>
            <a:off x="5004220" y="3760453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3C80B6"/>
                </a:solidFill>
              </a:rPr>
              <a:t>4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2BA256A-FCF1-4137-A710-95A62C687D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70"/>
          <a:stretch/>
        </p:blipFill>
        <p:spPr>
          <a:xfrm>
            <a:off x="-2" y="905670"/>
            <a:ext cx="4473457" cy="5314950"/>
          </a:xfrm>
          <a:prstGeom prst="rect">
            <a:avLst/>
          </a:prstGeom>
        </p:spPr>
      </p:pic>
      <p:sp>
        <p:nvSpPr>
          <p:cNvPr id="37" name="Прямоугольник 36">
            <a:extLst>
              <a:ext uri="{FF2B5EF4-FFF2-40B4-BE49-F238E27FC236}">
                <a16:creationId xmlns="" xmlns:a16="http://schemas.microsoft.com/office/drawing/2014/main" id="{EA6604DE-8E13-4C58-91B6-7E1DF21A8AAE}"/>
              </a:ext>
            </a:extLst>
          </p:cNvPr>
          <p:cNvSpPr/>
          <p:nvPr/>
        </p:nvSpPr>
        <p:spPr>
          <a:xfrm>
            <a:off x="5503164" y="4501326"/>
            <a:ext cx="61372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Своевременное прорезывание молочных </a:t>
            </a: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зубов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="" xmlns:a16="http://schemas.microsoft.com/office/drawing/2014/main" id="{620ADECE-1F4B-47D2-81FA-7008372FC9A8}"/>
              </a:ext>
            </a:extLst>
          </p:cNvPr>
          <p:cNvSpPr/>
          <p:nvPr/>
        </p:nvSpPr>
        <p:spPr>
          <a:xfrm>
            <a:off x="5004220" y="4374820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87B425"/>
                </a:solidFill>
              </a:rPr>
              <a:t>5</a:t>
            </a:r>
            <a:endParaRPr lang="ru-RU" sz="3600" b="1" dirty="0">
              <a:solidFill>
                <a:srgbClr val="87B425"/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722C383F-2396-44C5-ADBA-CD9E368374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768" y="375417"/>
            <a:ext cx="4416114" cy="2157125"/>
          </a:xfrm>
          <a:prstGeom prst="rect">
            <a:avLst/>
          </a:prstGeom>
        </p:spPr>
      </p:pic>
      <p:sp>
        <p:nvSpPr>
          <p:cNvPr id="22" name="Скругленная прямоугольная выноска 21"/>
          <p:cNvSpPr/>
          <p:nvPr/>
        </p:nvSpPr>
        <p:spPr>
          <a:xfrm>
            <a:off x="1266328" y="1046189"/>
            <a:ext cx="2788056" cy="545371"/>
          </a:xfrm>
          <a:prstGeom prst="wedgeRoundRectCallout">
            <a:avLst>
              <a:gd name="adj1" fmla="val -46820"/>
              <a:gd name="adj2" fmla="val 130881"/>
              <a:gd name="adj3" fmla="val 16667"/>
            </a:avLst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C8618"/>
                </a:solidFill>
              </a:rPr>
              <a:t>Нажмите на цифры</a:t>
            </a:r>
            <a:endParaRPr lang="ru-RU" b="1" dirty="0">
              <a:solidFill>
                <a:srgbClr val="6C86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39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6" grpId="0"/>
      <p:bldP spid="21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9C71FBEA-C6F6-4121-AED4-026E2BEA9712}"/>
              </a:ext>
            </a:extLst>
          </p:cNvPr>
          <p:cNvGrpSpPr/>
          <p:nvPr/>
        </p:nvGrpSpPr>
        <p:grpSpPr>
          <a:xfrm>
            <a:off x="-1" y="5969039"/>
            <a:ext cx="12242980" cy="1379817"/>
            <a:chOff x="-1" y="5969039"/>
            <a:chExt cx="12242980" cy="1379817"/>
          </a:xfrm>
        </p:grpSpPr>
        <p:sp>
          <p:nvSpPr>
            <p:cNvPr id="14" name="Равнобедренный треугольник 13">
              <a:extLst>
                <a:ext uri="{FF2B5EF4-FFF2-40B4-BE49-F238E27FC236}">
                  <a16:creationId xmlns="" xmlns:a16="http://schemas.microsoft.com/office/drawing/2014/main" id="{B9D8D173-5457-461A-BBA3-8DB0BD400224}"/>
                </a:ext>
              </a:extLst>
            </p:cNvPr>
            <p:cNvSpPr/>
            <p:nvPr/>
          </p:nvSpPr>
          <p:spPr>
            <a:xfrm rot="21035454">
              <a:off x="7494844" y="6267570"/>
              <a:ext cx="4748135" cy="325892"/>
            </a:xfrm>
            <a:custGeom>
              <a:avLst/>
              <a:gdLst>
                <a:gd name="connsiteX0" fmla="*/ 0 w 2371076"/>
                <a:gd name="connsiteY0" fmla="*/ 244977 h 244977"/>
                <a:gd name="connsiteX1" fmla="*/ 2371076 w 2371076"/>
                <a:gd name="connsiteY1" fmla="*/ 0 h 244977"/>
                <a:gd name="connsiteX2" fmla="*/ 2371076 w 2371076"/>
                <a:gd name="connsiteY2" fmla="*/ 244977 h 244977"/>
                <a:gd name="connsiteX3" fmla="*/ 0 w 2371076"/>
                <a:gd name="connsiteY3" fmla="*/ 244977 h 244977"/>
                <a:gd name="connsiteX0" fmla="*/ 0 w 2448699"/>
                <a:gd name="connsiteY0" fmla="*/ 293906 h 293906"/>
                <a:gd name="connsiteX1" fmla="*/ 2448699 w 2448699"/>
                <a:gd name="connsiteY1" fmla="*/ 0 h 293906"/>
                <a:gd name="connsiteX2" fmla="*/ 2371076 w 2448699"/>
                <a:gd name="connsiteY2" fmla="*/ 293906 h 293906"/>
                <a:gd name="connsiteX3" fmla="*/ 0 w 2448699"/>
                <a:gd name="connsiteY3" fmla="*/ 293906 h 293906"/>
                <a:gd name="connsiteX0" fmla="*/ 0 w 2417380"/>
                <a:gd name="connsiteY0" fmla="*/ 294268 h 294268"/>
                <a:gd name="connsiteX1" fmla="*/ 2417380 w 2417380"/>
                <a:gd name="connsiteY1" fmla="*/ 0 h 294268"/>
                <a:gd name="connsiteX2" fmla="*/ 2371076 w 2417380"/>
                <a:gd name="connsiteY2" fmla="*/ 294268 h 294268"/>
                <a:gd name="connsiteX3" fmla="*/ 0 w 2417380"/>
                <a:gd name="connsiteY3" fmla="*/ 294268 h 294268"/>
                <a:gd name="connsiteX0" fmla="*/ 0 w 4748135"/>
                <a:gd name="connsiteY0" fmla="*/ 0 h 325892"/>
                <a:gd name="connsiteX1" fmla="*/ 4748135 w 4748135"/>
                <a:gd name="connsiteY1" fmla="*/ 31624 h 325892"/>
                <a:gd name="connsiteX2" fmla="*/ 4701831 w 4748135"/>
                <a:gd name="connsiteY2" fmla="*/ 325892 h 325892"/>
                <a:gd name="connsiteX3" fmla="*/ 0 w 4748135"/>
                <a:gd name="connsiteY3" fmla="*/ 0 h 32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135" h="325892">
                  <a:moveTo>
                    <a:pt x="0" y="0"/>
                  </a:moveTo>
                  <a:lnTo>
                    <a:pt x="4748135" y="31624"/>
                  </a:lnTo>
                  <a:lnTo>
                    <a:pt x="4701831" y="3258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="" xmlns:a16="http://schemas.microsoft.com/office/drawing/2014/main" id="{5C577F3E-3F16-4AFD-9019-57B3303C245D}"/>
                </a:ext>
              </a:extLst>
            </p:cNvPr>
            <p:cNvSpPr/>
            <p:nvPr/>
          </p:nvSpPr>
          <p:spPr>
            <a:xfrm rot="10135115">
              <a:off x="17869" y="6288874"/>
              <a:ext cx="5905712" cy="1059982"/>
            </a:xfrm>
            <a:custGeom>
              <a:avLst/>
              <a:gdLst>
                <a:gd name="connsiteX0" fmla="*/ 0 w 6701596"/>
                <a:gd name="connsiteY0" fmla="*/ 1059982 h 1059982"/>
                <a:gd name="connsiteX1" fmla="*/ 1276788 w 6701596"/>
                <a:gd name="connsiteY1" fmla="*/ 0 h 1059982"/>
                <a:gd name="connsiteX2" fmla="*/ 6701596 w 6701596"/>
                <a:gd name="connsiteY2" fmla="*/ 1059982 h 1059982"/>
                <a:gd name="connsiteX3" fmla="*/ 0 w 6701596"/>
                <a:gd name="connsiteY3" fmla="*/ 1059982 h 1059982"/>
                <a:gd name="connsiteX0" fmla="*/ 0 w 5905712"/>
                <a:gd name="connsiteY0" fmla="*/ 524795 h 1059982"/>
                <a:gd name="connsiteX1" fmla="*/ 480904 w 5905712"/>
                <a:gd name="connsiteY1" fmla="*/ 0 h 1059982"/>
                <a:gd name="connsiteX2" fmla="*/ 5905712 w 5905712"/>
                <a:gd name="connsiteY2" fmla="*/ 1059982 h 1059982"/>
                <a:gd name="connsiteX3" fmla="*/ 0 w 5905712"/>
                <a:gd name="connsiteY3" fmla="*/ 524795 h 10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712" h="1059982">
                  <a:moveTo>
                    <a:pt x="0" y="524795"/>
                  </a:moveTo>
                  <a:lnTo>
                    <a:pt x="480904" y="0"/>
                  </a:lnTo>
                  <a:lnTo>
                    <a:pt x="5905712" y="1059982"/>
                  </a:lnTo>
                  <a:lnTo>
                    <a:pt x="0" y="524795"/>
                  </a:lnTo>
                  <a:close/>
                </a:path>
              </a:pathLst>
            </a:custGeom>
            <a:solidFill>
              <a:srgbClr val="D73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Равнобедренный треугольник 9">
              <a:extLst>
                <a:ext uri="{FF2B5EF4-FFF2-40B4-BE49-F238E27FC236}">
                  <a16:creationId xmlns="" xmlns:a16="http://schemas.microsoft.com/office/drawing/2014/main" id="{A1F1CCDD-1B41-41DF-9400-CD62D18D3430}"/>
                </a:ext>
              </a:extLst>
            </p:cNvPr>
            <p:cNvSpPr/>
            <p:nvPr/>
          </p:nvSpPr>
          <p:spPr>
            <a:xfrm rot="5400000">
              <a:off x="2500001" y="3469037"/>
              <a:ext cx="900467" cy="5900471"/>
            </a:xfrm>
            <a:prstGeom prst="triangle">
              <a:avLst>
                <a:gd name="adj" fmla="val 32177"/>
              </a:avLst>
            </a:prstGeom>
            <a:solidFill>
              <a:srgbClr val="87B4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>
              <a:extLst>
                <a:ext uri="{FF2B5EF4-FFF2-40B4-BE49-F238E27FC236}">
                  <a16:creationId xmlns="" xmlns:a16="http://schemas.microsoft.com/office/drawing/2014/main" id="{C425D851-36A3-4232-81F6-8812093315BB}"/>
                </a:ext>
              </a:extLst>
            </p:cNvPr>
            <p:cNvSpPr/>
            <p:nvPr/>
          </p:nvSpPr>
          <p:spPr>
            <a:xfrm rot="10218688" flipV="1">
              <a:off x="5445223" y="5983705"/>
              <a:ext cx="3890180" cy="840551"/>
            </a:xfrm>
            <a:custGeom>
              <a:avLst/>
              <a:gdLst>
                <a:gd name="connsiteX0" fmla="*/ 0 w 1760414"/>
                <a:gd name="connsiteY0" fmla="*/ 569183 h 569183"/>
                <a:gd name="connsiteX1" fmla="*/ 1103780 w 1760414"/>
                <a:gd name="connsiteY1" fmla="*/ 0 h 569183"/>
                <a:gd name="connsiteX2" fmla="*/ 1760414 w 1760414"/>
                <a:gd name="connsiteY2" fmla="*/ 569183 h 569183"/>
                <a:gd name="connsiteX3" fmla="*/ 0 w 1760414"/>
                <a:gd name="connsiteY3" fmla="*/ 569183 h 569183"/>
                <a:gd name="connsiteX0" fmla="*/ 0 w 1760414"/>
                <a:gd name="connsiteY0" fmla="*/ 560458 h 560458"/>
                <a:gd name="connsiteX1" fmla="*/ 1311410 w 1760414"/>
                <a:gd name="connsiteY1" fmla="*/ 0 h 560458"/>
                <a:gd name="connsiteX2" fmla="*/ 1760414 w 1760414"/>
                <a:gd name="connsiteY2" fmla="*/ 560458 h 560458"/>
                <a:gd name="connsiteX3" fmla="*/ 0 w 1760414"/>
                <a:gd name="connsiteY3" fmla="*/ 560458 h 560458"/>
                <a:gd name="connsiteX0" fmla="*/ 0 w 3792395"/>
                <a:gd name="connsiteY0" fmla="*/ 819026 h 819026"/>
                <a:gd name="connsiteX1" fmla="*/ 3343391 w 3792395"/>
                <a:gd name="connsiteY1" fmla="*/ 0 h 819026"/>
                <a:gd name="connsiteX2" fmla="*/ 3792395 w 3792395"/>
                <a:gd name="connsiteY2" fmla="*/ 560458 h 819026"/>
                <a:gd name="connsiteX3" fmla="*/ 0 w 3792395"/>
                <a:gd name="connsiteY3" fmla="*/ 819026 h 819026"/>
                <a:gd name="connsiteX0" fmla="*/ 0 w 3884684"/>
                <a:gd name="connsiteY0" fmla="*/ 844445 h 844445"/>
                <a:gd name="connsiteX1" fmla="*/ 3435680 w 3884684"/>
                <a:gd name="connsiteY1" fmla="*/ 0 h 844445"/>
                <a:gd name="connsiteX2" fmla="*/ 3884684 w 3884684"/>
                <a:gd name="connsiteY2" fmla="*/ 560458 h 844445"/>
                <a:gd name="connsiteX3" fmla="*/ 0 w 3884684"/>
                <a:gd name="connsiteY3" fmla="*/ 844445 h 844445"/>
                <a:gd name="connsiteX0" fmla="*/ 0 w 3890180"/>
                <a:gd name="connsiteY0" fmla="*/ 840551 h 840551"/>
                <a:gd name="connsiteX1" fmla="*/ 3441176 w 3890180"/>
                <a:gd name="connsiteY1" fmla="*/ 0 h 840551"/>
                <a:gd name="connsiteX2" fmla="*/ 3890180 w 3890180"/>
                <a:gd name="connsiteY2" fmla="*/ 560458 h 840551"/>
                <a:gd name="connsiteX3" fmla="*/ 0 w 3890180"/>
                <a:gd name="connsiteY3" fmla="*/ 840551 h 84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0180" h="840551">
                  <a:moveTo>
                    <a:pt x="0" y="840551"/>
                  </a:moveTo>
                  <a:lnTo>
                    <a:pt x="3441176" y="0"/>
                  </a:lnTo>
                  <a:lnTo>
                    <a:pt x="3890180" y="560458"/>
                  </a:lnTo>
                  <a:lnTo>
                    <a:pt x="0" y="84055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>
              <a:extLst>
                <a:ext uri="{FF2B5EF4-FFF2-40B4-BE49-F238E27FC236}">
                  <a16:creationId xmlns="" xmlns:a16="http://schemas.microsoft.com/office/drawing/2014/main" id="{856A7FB3-750D-4A8D-8378-FF52AEA11B88}"/>
                </a:ext>
              </a:extLst>
            </p:cNvPr>
            <p:cNvSpPr/>
            <p:nvPr/>
          </p:nvSpPr>
          <p:spPr>
            <a:xfrm rot="5400000" flipV="1">
              <a:off x="8512539" y="3189379"/>
              <a:ext cx="670088" cy="6688837"/>
            </a:xfrm>
            <a:custGeom>
              <a:avLst/>
              <a:gdLst>
                <a:gd name="connsiteX0" fmla="*/ 0 w 670088"/>
                <a:gd name="connsiteY0" fmla="*/ 3974671 h 3974671"/>
                <a:gd name="connsiteX1" fmla="*/ 670088 w 670088"/>
                <a:gd name="connsiteY1" fmla="*/ 0 h 3974671"/>
                <a:gd name="connsiteX2" fmla="*/ 670088 w 670088"/>
                <a:gd name="connsiteY2" fmla="*/ 3974671 h 3974671"/>
                <a:gd name="connsiteX3" fmla="*/ 0 w 670088"/>
                <a:gd name="connsiteY3" fmla="*/ 3974671 h 3974671"/>
                <a:gd name="connsiteX0" fmla="*/ 0 w 684605"/>
                <a:gd name="connsiteY0" fmla="*/ 6688840 h 6688840"/>
                <a:gd name="connsiteX1" fmla="*/ 684605 w 684605"/>
                <a:gd name="connsiteY1" fmla="*/ 0 h 6688840"/>
                <a:gd name="connsiteX2" fmla="*/ 670088 w 684605"/>
                <a:gd name="connsiteY2" fmla="*/ 6688840 h 6688840"/>
                <a:gd name="connsiteX3" fmla="*/ 0 w 684605"/>
                <a:gd name="connsiteY3" fmla="*/ 6688840 h 6688840"/>
                <a:gd name="connsiteX0" fmla="*/ 0 w 670088"/>
                <a:gd name="connsiteY0" fmla="*/ 6688837 h 6688837"/>
                <a:gd name="connsiteX1" fmla="*/ 665558 w 670088"/>
                <a:gd name="connsiteY1" fmla="*/ 0 h 6688837"/>
                <a:gd name="connsiteX2" fmla="*/ 670088 w 670088"/>
                <a:gd name="connsiteY2" fmla="*/ 6688837 h 6688837"/>
                <a:gd name="connsiteX3" fmla="*/ 0 w 670088"/>
                <a:gd name="connsiteY3" fmla="*/ 6688837 h 668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088" h="6688837">
                  <a:moveTo>
                    <a:pt x="0" y="6688837"/>
                  </a:moveTo>
                  <a:lnTo>
                    <a:pt x="665558" y="0"/>
                  </a:lnTo>
                  <a:lnTo>
                    <a:pt x="670088" y="6688837"/>
                  </a:lnTo>
                  <a:lnTo>
                    <a:pt x="0" y="6688837"/>
                  </a:lnTo>
                  <a:close/>
                </a:path>
              </a:pathLst>
            </a:custGeom>
            <a:solidFill>
              <a:srgbClr val="3C80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23397" y="43687"/>
            <a:ext cx="7166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87B425"/>
                </a:solidFill>
              </a:rPr>
              <a:t>Рост. Масса тела.</a:t>
            </a:r>
            <a:endParaRPr lang="ru-RU" sz="2400" b="1" dirty="0">
              <a:solidFill>
                <a:srgbClr val="87B425"/>
              </a:solidFill>
            </a:endParaRPr>
          </a:p>
        </p:txBody>
      </p:sp>
      <p:sp>
        <p:nvSpPr>
          <p:cNvPr id="36" name="Стрелка: пятиугольник 35">
            <a:hlinkClick r:id="rId2" action="ppaction://hlinksldjump"/>
            <a:extLst>
              <a:ext uri="{FF2B5EF4-FFF2-40B4-BE49-F238E27FC236}">
                <a16:creationId xmlns="" xmlns:a16="http://schemas.microsoft.com/office/drawing/2014/main" id="{A8F25A50-EA7D-41D7-94ED-548CF030C533}"/>
              </a:ext>
            </a:extLst>
          </p:cNvPr>
          <p:cNvSpPr/>
          <p:nvPr/>
        </p:nvSpPr>
        <p:spPr>
          <a:xfrm>
            <a:off x="0" y="6084900"/>
            <a:ext cx="1746035" cy="536229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ОГЛАВЛЕНИЕ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5A5C880-CE38-4ED4-BB45-F5B47A37BC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0" r="12542"/>
          <a:stretch/>
        </p:blipFill>
        <p:spPr>
          <a:xfrm flipH="1">
            <a:off x="8637228" y="1583080"/>
            <a:ext cx="3600450" cy="461500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9358986B-8F15-4638-9A2D-CAE3C20624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60" r="21720"/>
          <a:stretch/>
        </p:blipFill>
        <p:spPr>
          <a:xfrm>
            <a:off x="85725" y="770757"/>
            <a:ext cx="2840419" cy="5079365"/>
          </a:xfrm>
          <a:prstGeom prst="rect">
            <a:avLst/>
          </a:prstGeom>
        </p:spPr>
      </p:pic>
      <p:graphicFrame>
        <p:nvGraphicFramePr>
          <p:cNvPr id="25" name="Таблица 24">
            <a:extLst>
              <a:ext uri="{FF2B5EF4-FFF2-40B4-BE49-F238E27FC236}">
                <a16:creationId xmlns="" xmlns:a16="http://schemas.microsoft.com/office/drawing/2014/main" id="{FFFD1046-7FE3-4298-9498-ECD139F205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884652"/>
              </p:ext>
            </p:extLst>
          </p:nvPr>
        </p:nvGraphicFramePr>
        <p:xfrm>
          <a:off x="4766903" y="227591"/>
          <a:ext cx="1581150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1150">
                  <a:extLst>
                    <a:ext uri="{9D8B030D-6E8A-4147-A177-3AD203B41FA5}">
                      <a16:colId xmlns="" xmlns:a16="http://schemas.microsoft.com/office/drawing/2014/main" val="32062370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Девочки</a:t>
                      </a:r>
                    </a:p>
                  </a:txBody>
                  <a:tcPr>
                    <a:solidFill>
                      <a:srgbClr val="FF6B6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36779946"/>
                  </a:ext>
                </a:extLst>
              </a:tr>
            </a:tbl>
          </a:graphicData>
        </a:graphic>
      </p:graphicFrame>
      <p:graphicFrame>
        <p:nvGraphicFramePr>
          <p:cNvPr id="26" name="Таблица 25">
            <a:extLst>
              <a:ext uri="{FF2B5EF4-FFF2-40B4-BE49-F238E27FC236}">
                <a16:creationId xmlns="" xmlns:a16="http://schemas.microsoft.com/office/drawing/2014/main" id="{349ED76D-E163-41DA-BC4A-731915EBF7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053729"/>
              </p:ext>
            </p:extLst>
          </p:nvPr>
        </p:nvGraphicFramePr>
        <p:xfrm>
          <a:off x="6357578" y="227591"/>
          <a:ext cx="1597800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7800">
                  <a:extLst>
                    <a:ext uri="{9D8B030D-6E8A-4147-A177-3AD203B41FA5}">
                      <a16:colId xmlns="" xmlns:a16="http://schemas.microsoft.com/office/drawing/2014/main" val="400637708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Мальчики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36779946"/>
                  </a:ext>
                </a:extLst>
              </a:tr>
            </a:tbl>
          </a:graphicData>
        </a:graphic>
      </p:graphicFrame>
      <p:graphicFrame>
        <p:nvGraphicFramePr>
          <p:cNvPr id="28" name="Таблица 27">
            <a:extLst>
              <a:ext uri="{FF2B5EF4-FFF2-40B4-BE49-F238E27FC236}">
                <a16:creationId xmlns="" xmlns:a16="http://schemas.microsoft.com/office/drawing/2014/main" id="{52F048B3-D75E-4553-A314-8A5C66ACBE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467459"/>
              </p:ext>
            </p:extLst>
          </p:nvPr>
        </p:nvGraphicFramePr>
        <p:xfrm>
          <a:off x="3928703" y="227591"/>
          <a:ext cx="835864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64">
                  <a:extLst>
                    <a:ext uri="{9D8B030D-6E8A-4147-A177-3AD203B41FA5}">
                      <a16:colId xmlns="" xmlns:a16="http://schemas.microsoft.com/office/drawing/2014/main" val="116894532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Возраст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3677994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8470546"/>
                  </a:ext>
                </a:extLst>
              </a:tr>
              <a:tr h="165035">
                <a:tc>
                  <a:txBody>
                    <a:bodyPr/>
                    <a:lstStyle/>
                    <a:p>
                      <a:r>
                        <a:rPr lang="ru-RU" sz="1400" dirty="0"/>
                        <a:t>1 мес.</a:t>
                      </a:r>
                    </a:p>
                  </a:txBody>
                  <a:tcPr>
                    <a:solidFill>
                      <a:srgbClr val="FFFCF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20857578"/>
                  </a:ext>
                </a:extLst>
              </a:tr>
              <a:tr h="126935">
                <a:tc>
                  <a:txBody>
                    <a:bodyPr/>
                    <a:lstStyle/>
                    <a:p>
                      <a:r>
                        <a:rPr lang="ru-RU" sz="1400" dirty="0"/>
                        <a:t>2 мес.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3087923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3 мес.</a:t>
                      </a:r>
                    </a:p>
                  </a:txBody>
                  <a:tcPr>
                    <a:solidFill>
                      <a:srgbClr val="FFFCF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7914458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4 мес.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693423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5 мес.</a:t>
                      </a:r>
                    </a:p>
                  </a:txBody>
                  <a:tcPr>
                    <a:solidFill>
                      <a:srgbClr val="FFFCF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7227466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6 мес.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247443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7 мес.</a:t>
                      </a:r>
                    </a:p>
                  </a:txBody>
                  <a:tcPr>
                    <a:solidFill>
                      <a:srgbClr val="FFFCF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56868619"/>
                  </a:ext>
                </a:extLst>
              </a:tr>
              <a:tr h="136460">
                <a:tc>
                  <a:txBody>
                    <a:bodyPr/>
                    <a:lstStyle/>
                    <a:p>
                      <a:r>
                        <a:rPr lang="ru-RU" sz="1400" dirty="0"/>
                        <a:t>8 мес.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5751945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9 мес.</a:t>
                      </a:r>
                    </a:p>
                  </a:txBody>
                  <a:tcPr>
                    <a:solidFill>
                      <a:srgbClr val="FFFCF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972773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10 мес.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2501222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11 мес.</a:t>
                      </a:r>
                    </a:p>
                  </a:txBody>
                  <a:tcPr>
                    <a:solidFill>
                      <a:srgbClr val="FFFCF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7831391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12 мес.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5972106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1,5 года</a:t>
                      </a:r>
                    </a:p>
                  </a:txBody>
                  <a:tcPr>
                    <a:solidFill>
                      <a:srgbClr val="FFFCF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5176221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2 года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55718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2,5 года</a:t>
                      </a:r>
                    </a:p>
                  </a:txBody>
                  <a:tcPr>
                    <a:solidFill>
                      <a:srgbClr val="FFFCF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51803174"/>
                  </a:ext>
                </a:extLst>
              </a:tr>
              <a:tr h="172473">
                <a:tc>
                  <a:txBody>
                    <a:bodyPr/>
                    <a:lstStyle/>
                    <a:p>
                      <a:r>
                        <a:rPr lang="ru-RU" sz="1400" dirty="0"/>
                        <a:t>3 года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34829324"/>
                  </a:ext>
                </a:extLst>
              </a:tr>
            </a:tbl>
          </a:graphicData>
        </a:graphic>
      </p:graphicFrame>
      <p:graphicFrame>
        <p:nvGraphicFramePr>
          <p:cNvPr id="29" name="Таблица 28">
            <a:extLst>
              <a:ext uri="{FF2B5EF4-FFF2-40B4-BE49-F238E27FC236}">
                <a16:creationId xmlns="" xmlns:a16="http://schemas.microsoft.com/office/drawing/2014/main" id="{458CD8D3-8DB0-4702-B14E-D848C19FD2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924755"/>
              </p:ext>
            </p:extLst>
          </p:nvPr>
        </p:nvGraphicFramePr>
        <p:xfrm>
          <a:off x="4780831" y="534615"/>
          <a:ext cx="1581150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3425">
                  <a:extLst>
                    <a:ext uri="{9D8B030D-6E8A-4147-A177-3AD203B41FA5}">
                      <a16:colId xmlns="" xmlns:a16="http://schemas.microsoft.com/office/drawing/2014/main" val="3206237050"/>
                    </a:ext>
                  </a:extLst>
                </a:gridCol>
                <a:gridCol w="847725">
                  <a:extLst>
                    <a:ext uri="{9D8B030D-6E8A-4147-A177-3AD203B41FA5}">
                      <a16:colId xmlns="" xmlns:a16="http://schemas.microsoft.com/office/drawing/2014/main" val="34321260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Вес, кг</a:t>
                      </a:r>
                    </a:p>
                  </a:txBody>
                  <a:tcPr>
                    <a:solidFill>
                      <a:srgbClr val="FF9F9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Рост, см</a:t>
                      </a:r>
                    </a:p>
                  </a:txBody>
                  <a:tcPr>
                    <a:solidFill>
                      <a:srgbClr val="FF9F9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8470546"/>
                  </a:ext>
                </a:extLst>
              </a:tr>
              <a:tr h="16503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4,1</a:t>
                      </a:r>
                    </a:p>
                  </a:txBody>
                  <a:tcPr>
                    <a:solidFill>
                      <a:srgbClr val="FF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53</a:t>
                      </a:r>
                    </a:p>
                  </a:txBody>
                  <a:tcPr>
                    <a:solidFill>
                      <a:srgbClr val="FFDDD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20857578"/>
                  </a:ext>
                </a:extLst>
              </a:tr>
              <a:tr h="12693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4,8</a:t>
                      </a:r>
                    </a:p>
                  </a:txBody>
                  <a:tcPr>
                    <a:solidFill>
                      <a:srgbClr val="FF9F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56</a:t>
                      </a:r>
                    </a:p>
                  </a:txBody>
                  <a:tcPr>
                    <a:solidFill>
                      <a:srgbClr val="FF9F9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308792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5,4</a:t>
                      </a:r>
                    </a:p>
                  </a:txBody>
                  <a:tcPr>
                    <a:solidFill>
                      <a:srgbClr val="FF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59</a:t>
                      </a:r>
                    </a:p>
                  </a:txBody>
                  <a:tcPr>
                    <a:solidFill>
                      <a:srgbClr val="FFDDD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791445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6,0</a:t>
                      </a:r>
                    </a:p>
                  </a:txBody>
                  <a:tcPr>
                    <a:solidFill>
                      <a:srgbClr val="FF9F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62</a:t>
                      </a:r>
                    </a:p>
                  </a:txBody>
                  <a:tcPr>
                    <a:solidFill>
                      <a:srgbClr val="FF9F9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693423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6,7</a:t>
                      </a:r>
                    </a:p>
                  </a:txBody>
                  <a:tcPr>
                    <a:solidFill>
                      <a:srgbClr val="FF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64</a:t>
                      </a:r>
                    </a:p>
                  </a:txBody>
                  <a:tcPr>
                    <a:solidFill>
                      <a:srgbClr val="FFDDD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722746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7,4</a:t>
                      </a:r>
                    </a:p>
                  </a:txBody>
                  <a:tcPr>
                    <a:solidFill>
                      <a:srgbClr val="FF9F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66</a:t>
                      </a:r>
                    </a:p>
                  </a:txBody>
                  <a:tcPr>
                    <a:solidFill>
                      <a:srgbClr val="FF9F9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247443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8,0</a:t>
                      </a:r>
                    </a:p>
                  </a:txBody>
                  <a:tcPr>
                    <a:solidFill>
                      <a:srgbClr val="FF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68</a:t>
                      </a:r>
                    </a:p>
                  </a:txBody>
                  <a:tcPr>
                    <a:solidFill>
                      <a:srgbClr val="FFDDD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56868619"/>
                  </a:ext>
                </a:extLst>
              </a:tr>
              <a:tr h="13646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8,5</a:t>
                      </a:r>
                    </a:p>
                  </a:txBody>
                  <a:tcPr>
                    <a:solidFill>
                      <a:srgbClr val="FF9F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70</a:t>
                      </a:r>
                    </a:p>
                  </a:txBody>
                  <a:tcPr>
                    <a:solidFill>
                      <a:srgbClr val="FF9F9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575194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8,9</a:t>
                      </a:r>
                    </a:p>
                  </a:txBody>
                  <a:tcPr>
                    <a:solidFill>
                      <a:srgbClr val="FF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72</a:t>
                      </a:r>
                    </a:p>
                  </a:txBody>
                  <a:tcPr>
                    <a:solidFill>
                      <a:srgbClr val="FFDDD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97277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9,3</a:t>
                      </a:r>
                    </a:p>
                  </a:txBody>
                  <a:tcPr>
                    <a:solidFill>
                      <a:srgbClr val="FF9F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73</a:t>
                      </a:r>
                    </a:p>
                  </a:txBody>
                  <a:tcPr>
                    <a:solidFill>
                      <a:srgbClr val="FF9F9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250122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9,6</a:t>
                      </a:r>
                    </a:p>
                  </a:txBody>
                  <a:tcPr>
                    <a:solidFill>
                      <a:srgbClr val="FF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74</a:t>
                      </a:r>
                    </a:p>
                  </a:txBody>
                  <a:tcPr>
                    <a:solidFill>
                      <a:srgbClr val="FFDDD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783139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9,8</a:t>
                      </a:r>
                    </a:p>
                  </a:txBody>
                  <a:tcPr>
                    <a:solidFill>
                      <a:srgbClr val="FF9F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75</a:t>
                      </a:r>
                    </a:p>
                  </a:txBody>
                  <a:tcPr>
                    <a:solidFill>
                      <a:srgbClr val="FF9F9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597210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11,1</a:t>
                      </a:r>
                    </a:p>
                  </a:txBody>
                  <a:tcPr>
                    <a:solidFill>
                      <a:srgbClr val="FF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81</a:t>
                      </a:r>
                    </a:p>
                  </a:txBody>
                  <a:tcPr>
                    <a:solidFill>
                      <a:srgbClr val="FFDDD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517622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12,2</a:t>
                      </a:r>
                    </a:p>
                  </a:txBody>
                  <a:tcPr>
                    <a:solidFill>
                      <a:srgbClr val="FF9F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86</a:t>
                      </a:r>
                    </a:p>
                  </a:txBody>
                  <a:tcPr>
                    <a:solidFill>
                      <a:srgbClr val="FF9F9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55718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13,3</a:t>
                      </a:r>
                    </a:p>
                  </a:txBody>
                  <a:tcPr>
                    <a:solidFill>
                      <a:srgbClr val="FFD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91</a:t>
                      </a:r>
                    </a:p>
                  </a:txBody>
                  <a:tcPr>
                    <a:solidFill>
                      <a:srgbClr val="FFDDD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51803174"/>
                  </a:ext>
                </a:extLst>
              </a:tr>
              <a:tr h="1724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14,3</a:t>
                      </a:r>
                    </a:p>
                  </a:txBody>
                  <a:tcPr>
                    <a:solidFill>
                      <a:srgbClr val="FF9F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96</a:t>
                      </a:r>
                    </a:p>
                  </a:txBody>
                  <a:tcPr>
                    <a:solidFill>
                      <a:srgbClr val="FF9F9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34829324"/>
                  </a:ext>
                </a:extLst>
              </a:tr>
            </a:tbl>
          </a:graphicData>
        </a:graphic>
      </p:graphicFrame>
      <p:graphicFrame>
        <p:nvGraphicFramePr>
          <p:cNvPr id="37" name="Таблица 36">
            <a:extLst>
              <a:ext uri="{FF2B5EF4-FFF2-40B4-BE49-F238E27FC236}">
                <a16:creationId xmlns="" xmlns:a16="http://schemas.microsoft.com/office/drawing/2014/main" id="{BA1C62F7-ED74-4B56-8C6F-B9B67160A8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927665"/>
              </p:ext>
            </p:extLst>
          </p:nvPr>
        </p:nvGraphicFramePr>
        <p:xfrm>
          <a:off x="6369698" y="528621"/>
          <a:ext cx="1585680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9625">
                  <a:extLst>
                    <a:ext uri="{9D8B030D-6E8A-4147-A177-3AD203B41FA5}">
                      <a16:colId xmlns="" xmlns:a16="http://schemas.microsoft.com/office/drawing/2014/main" val="4006377086"/>
                    </a:ext>
                  </a:extLst>
                </a:gridCol>
                <a:gridCol w="776055">
                  <a:extLst>
                    <a:ext uri="{9D8B030D-6E8A-4147-A177-3AD203B41FA5}">
                      <a16:colId xmlns="" xmlns:a16="http://schemas.microsoft.com/office/drawing/2014/main" val="14972560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Вес, кг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/>
                        <a:t>Рост,см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8470546"/>
                  </a:ext>
                </a:extLst>
              </a:tr>
              <a:tr h="16503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20857578"/>
                  </a:ext>
                </a:extLst>
              </a:tr>
              <a:tr h="12693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308792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791445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693423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722746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247443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56868619"/>
                  </a:ext>
                </a:extLst>
              </a:tr>
              <a:tr h="13646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575194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97277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250122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783139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597210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517622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12,7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355718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13,7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51803174"/>
                  </a:ext>
                </a:extLst>
              </a:tr>
              <a:tr h="1724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34829324"/>
                  </a:ext>
                </a:extLst>
              </a:tr>
            </a:tbl>
          </a:graphicData>
        </a:graphic>
      </p:graphicFrame>
      <p:sp>
        <p:nvSpPr>
          <p:cNvPr id="17" name="Скругленная прямоугольная выноска 16"/>
          <p:cNvSpPr/>
          <p:nvPr/>
        </p:nvSpPr>
        <p:spPr>
          <a:xfrm>
            <a:off x="8586079" y="332583"/>
            <a:ext cx="2788056" cy="738571"/>
          </a:xfrm>
          <a:prstGeom prst="wedgeRoundRectCallout">
            <a:avLst>
              <a:gd name="adj1" fmla="val -9963"/>
              <a:gd name="adj2" fmla="val 101826"/>
              <a:gd name="adj3" fmla="val 16667"/>
            </a:avLst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C8618"/>
                </a:solidFill>
              </a:rPr>
              <a:t>Выберите «девочки» или «мальчики»</a:t>
            </a:r>
            <a:endParaRPr lang="ru-RU" b="1" dirty="0">
              <a:solidFill>
                <a:srgbClr val="6C86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60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6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9C71FBEA-C6F6-4121-AED4-026E2BEA9712}"/>
              </a:ext>
            </a:extLst>
          </p:cNvPr>
          <p:cNvGrpSpPr/>
          <p:nvPr/>
        </p:nvGrpSpPr>
        <p:grpSpPr>
          <a:xfrm>
            <a:off x="-1" y="5969039"/>
            <a:ext cx="12242980" cy="1379817"/>
            <a:chOff x="-1" y="5969039"/>
            <a:chExt cx="12242980" cy="1379817"/>
          </a:xfrm>
        </p:grpSpPr>
        <p:sp>
          <p:nvSpPr>
            <p:cNvPr id="14" name="Равнобедренный треугольник 13">
              <a:extLst>
                <a:ext uri="{FF2B5EF4-FFF2-40B4-BE49-F238E27FC236}">
                  <a16:creationId xmlns="" xmlns:a16="http://schemas.microsoft.com/office/drawing/2014/main" id="{B9D8D173-5457-461A-BBA3-8DB0BD400224}"/>
                </a:ext>
              </a:extLst>
            </p:cNvPr>
            <p:cNvSpPr/>
            <p:nvPr/>
          </p:nvSpPr>
          <p:spPr>
            <a:xfrm rot="21035454">
              <a:off x="7494844" y="6267570"/>
              <a:ext cx="4748135" cy="325892"/>
            </a:xfrm>
            <a:custGeom>
              <a:avLst/>
              <a:gdLst>
                <a:gd name="connsiteX0" fmla="*/ 0 w 2371076"/>
                <a:gd name="connsiteY0" fmla="*/ 244977 h 244977"/>
                <a:gd name="connsiteX1" fmla="*/ 2371076 w 2371076"/>
                <a:gd name="connsiteY1" fmla="*/ 0 h 244977"/>
                <a:gd name="connsiteX2" fmla="*/ 2371076 w 2371076"/>
                <a:gd name="connsiteY2" fmla="*/ 244977 h 244977"/>
                <a:gd name="connsiteX3" fmla="*/ 0 w 2371076"/>
                <a:gd name="connsiteY3" fmla="*/ 244977 h 244977"/>
                <a:gd name="connsiteX0" fmla="*/ 0 w 2448699"/>
                <a:gd name="connsiteY0" fmla="*/ 293906 h 293906"/>
                <a:gd name="connsiteX1" fmla="*/ 2448699 w 2448699"/>
                <a:gd name="connsiteY1" fmla="*/ 0 h 293906"/>
                <a:gd name="connsiteX2" fmla="*/ 2371076 w 2448699"/>
                <a:gd name="connsiteY2" fmla="*/ 293906 h 293906"/>
                <a:gd name="connsiteX3" fmla="*/ 0 w 2448699"/>
                <a:gd name="connsiteY3" fmla="*/ 293906 h 293906"/>
                <a:gd name="connsiteX0" fmla="*/ 0 w 2417380"/>
                <a:gd name="connsiteY0" fmla="*/ 294268 h 294268"/>
                <a:gd name="connsiteX1" fmla="*/ 2417380 w 2417380"/>
                <a:gd name="connsiteY1" fmla="*/ 0 h 294268"/>
                <a:gd name="connsiteX2" fmla="*/ 2371076 w 2417380"/>
                <a:gd name="connsiteY2" fmla="*/ 294268 h 294268"/>
                <a:gd name="connsiteX3" fmla="*/ 0 w 2417380"/>
                <a:gd name="connsiteY3" fmla="*/ 294268 h 294268"/>
                <a:gd name="connsiteX0" fmla="*/ 0 w 4748135"/>
                <a:gd name="connsiteY0" fmla="*/ 0 h 325892"/>
                <a:gd name="connsiteX1" fmla="*/ 4748135 w 4748135"/>
                <a:gd name="connsiteY1" fmla="*/ 31624 h 325892"/>
                <a:gd name="connsiteX2" fmla="*/ 4701831 w 4748135"/>
                <a:gd name="connsiteY2" fmla="*/ 325892 h 325892"/>
                <a:gd name="connsiteX3" fmla="*/ 0 w 4748135"/>
                <a:gd name="connsiteY3" fmla="*/ 0 h 32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135" h="325892">
                  <a:moveTo>
                    <a:pt x="0" y="0"/>
                  </a:moveTo>
                  <a:lnTo>
                    <a:pt x="4748135" y="31624"/>
                  </a:lnTo>
                  <a:lnTo>
                    <a:pt x="4701831" y="3258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="" xmlns:a16="http://schemas.microsoft.com/office/drawing/2014/main" id="{5C577F3E-3F16-4AFD-9019-57B3303C245D}"/>
                </a:ext>
              </a:extLst>
            </p:cNvPr>
            <p:cNvSpPr/>
            <p:nvPr/>
          </p:nvSpPr>
          <p:spPr>
            <a:xfrm rot="10135115">
              <a:off x="17869" y="6288874"/>
              <a:ext cx="5905712" cy="1059982"/>
            </a:xfrm>
            <a:custGeom>
              <a:avLst/>
              <a:gdLst>
                <a:gd name="connsiteX0" fmla="*/ 0 w 6701596"/>
                <a:gd name="connsiteY0" fmla="*/ 1059982 h 1059982"/>
                <a:gd name="connsiteX1" fmla="*/ 1276788 w 6701596"/>
                <a:gd name="connsiteY1" fmla="*/ 0 h 1059982"/>
                <a:gd name="connsiteX2" fmla="*/ 6701596 w 6701596"/>
                <a:gd name="connsiteY2" fmla="*/ 1059982 h 1059982"/>
                <a:gd name="connsiteX3" fmla="*/ 0 w 6701596"/>
                <a:gd name="connsiteY3" fmla="*/ 1059982 h 1059982"/>
                <a:gd name="connsiteX0" fmla="*/ 0 w 5905712"/>
                <a:gd name="connsiteY0" fmla="*/ 524795 h 1059982"/>
                <a:gd name="connsiteX1" fmla="*/ 480904 w 5905712"/>
                <a:gd name="connsiteY1" fmla="*/ 0 h 1059982"/>
                <a:gd name="connsiteX2" fmla="*/ 5905712 w 5905712"/>
                <a:gd name="connsiteY2" fmla="*/ 1059982 h 1059982"/>
                <a:gd name="connsiteX3" fmla="*/ 0 w 5905712"/>
                <a:gd name="connsiteY3" fmla="*/ 524795 h 10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712" h="1059982">
                  <a:moveTo>
                    <a:pt x="0" y="524795"/>
                  </a:moveTo>
                  <a:lnTo>
                    <a:pt x="480904" y="0"/>
                  </a:lnTo>
                  <a:lnTo>
                    <a:pt x="5905712" y="1059982"/>
                  </a:lnTo>
                  <a:lnTo>
                    <a:pt x="0" y="524795"/>
                  </a:lnTo>
                  <a:close/>
                </a:path>
              </a:pathLst>
            </a:custGeom>
            <a:solidFill>
              <a:srgbClr val="D73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Равнобедренный треугольник 9">
              <a:extLst>
                <a:ext uri="{FF2B5EF4-FFF2-40B4-BE49-F238E27FC236}">
                  <a16:creationId xmlns="" xmlns:a16="http://schemas.microsoft.com/office/drawing/2014/main" id="{A1F1CCDD-1B41-41DF-9400-CD62D18D3430}"/>
                </a:ext>
              </a:extLst>
            </p:cNvPr>
            <p:cNvSpPr/>
            <p:nvPr/>
          </p:nvSpPr>
          <p:spPr>
            <a:xfrm rot="5400000">
              <a:off x="2500001" y="3469037"/>
              <a:ext cx="900467" cy="5900471"/>
            </a:xfrm>
            <a:prstGeom prst="triangle">
              <a:avLst>
                <a:gd name="adj" fmla="val 32177"/>
              </a:avLst>
            </a:prstGeom>
            <a:solidFill>
              <a:srgbClr val="87B4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>
              <a:extLst>
                <a:ext uri="{FF2B5EF4-FFF2-40B4-BE49-F238E27FC236}">
                  <a16:creationId xmlns="" xmlns:a16="http://schemas.microsoft.com/office/drawing/2014/main" id="{C425D851-36A3-4232-81F6-8812093315BB}"/>
                </a:ext>
              </a:extLst>
            </p:cNvPr>
            <p:cNvSpPr/>
            <p:nvPr/>
          </p:nvSpPr>
          <p:spPr>
            <a:xfrm rot="10218688" flipV="1">
              <a:off x="5445223" y="5983705"/>
              <a:ext cx="3890180" cy="840551"/>
            </a:xfrm>
            <a:custGeom>
              <a:avLst/>
              <a:gdLst>
                <a:gd name="connsiteX0" fmla="*/ 0 w 1760414"/>
                <a:gd name="connsiteY0" fmla="*/ 569183 h 569183"/>
                <a:gd name="connsiteX1" fmla="*/ 1103780 w 1760414"/>
                <a:gd name="connsiteY1" fmla="*/ 0 h 569183"/>
                <a:gd name="connsiteX2" fmla="*/ 1760414 w 1760414"/>
                <a:gd name="connsiteY2" fmla="*/ 569183 h 569183"/>
                <a:gd name="connsiteX3" fmla="*/ 0 w 1760414"/>
                <a:gd name="connsiteY3" fmla="*/ 569183 h 569183"/>
                <a:gd name="connsiteX0" fmla="*/ 0 w 1760414"/>
                <a:gd name="connsiteY0" fmla="*/ 560458 h 560458"/>
                <a:gd name="connsiteX1" fmla="*/ 1311410 w 1760414"/>
                <a:gd name="connsiteY1" fmla="*/ 0 h 560458"/>
                <a:gd name="connsiteX2" fmla="*/ 1760414 w 1760414"/>
                <a:gd name="connsiteY2" fmla="*/ 560458 h 560458"/>
                <a:gd name="connsiteX3" fmla="*/ 0 w 1760414"/>
                <a:gd name="connsiteY3" fmla="*/ 560458 h 560458"/>
                <a:gd name="connsiteX0" fmla="*/ 0 w 3792395"/>
                <a:gd name="connsiteY0" fmla="*/ 819026 h 819026"/>
                <a:gd name="connsiteX1" fmla="*/ 3343391 w 3792395"/>
                <a:gd name="connsiteY1" fmla="*/ 0 h 819026"/>
                <a:gd name="connsiteX2" fmla="*/ 3792395 w 3792395"/>
                <a:gd name="connsiteY2" fmla="*/ 560458 h 819026"/>
                <a:gd name="connsiteX3" fmla="*/ 0 w 3792395"/>
                <a:gd name="connsiteY3" fmla="*/ 819026 h 819026"/>
                <a:gd name="connsiteX0" fmla="*/ 0 w 3884684"/>
                <a:gd name="connsiteY0" fmla="*/ 844445 h 844445"/>
                <a:gd name="connsiteX1" fmla="*/ 3435680 w 3884684"/>
                <a:gd name="connsiteY1" fmla="*/ 0 h 844445"/>
                <a:gd name="connsiteX2" fmla="*/ 3884684 w 3884684"/>
                <a:gd name="connsiteY2" fmla="*/ 560458 h 844445"/>
                <a:gd name="connsiteX3" fmla="*/ 0 w 3884684"/>
                <a:gd name="connsiteY3" fmla="*/ 844445 h 844445"/>
                <a:gd name="connsiteX0" fmla="*/ 0 w 3890180"/>
                <a:gd name="connsiteY0" fmla="*/ 840551 h 840551"/>
                <a:gd name="connsiteX1" fmla="*/ 3441176 w 3890180"/>
                <a:gd name="connsiteY1" fmla="*/ 0 h 840551"/>
                <a:gd name="connsiteX2" fmla="*/ 3890180 w 3890180"/>
                <a:gd name="connsiteY2" fmla="*/ 560458 h 840551"/>
                <a:gd name="connsiteX3" fmla="*/ 0 w 3890180"/>
                <a:gd name="connsiteY3" fmla="*/ 840551 h 84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0180" h="840551">
                  <a:moveTo>
                    <a:pt x="0" y="840551"/>
                  </a:moveTo>
                  <a:lnTo>
                    <a:pt x="3441176" y="0"/>
                  </a:lnTo>
                  <a:lnTo>
                    <a:pt x="3890180" y="560458"/>
                  </a:lnTo>
                  <a:lnTo>
                    <a:pt x="0" y="84055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>
              <a:extLst>
                <a:ext uri="{FF2B5EF4-FFF2-40B4-BE49-F238E27FC236}">
                  <a16:creationId xmlns="" xmlns:a16="http://schemas.microsoft.com/office/drawing/2014/main" id="{856A7FB3-750D-4A8D-8378-FF52AEA11B88}"/>
                </a:ext>
              </a:extLst>
            </p:cNvPr>
            <p:cNvSpPr/>
            <p:nvPr/>
          </p:nvSpPr>
          <p:spPr>
            <a:xfrm rot="5400000" flipV="1">
              <a:off x="8512539" y="3189379"/>
              <a:ext cx="670088" cy="6688837"/>
            </a:xfrm>
            <a:custGeom>
              <a:avLst/>
              <a:gdLst>
                <a:gd name="connsiteX0" fmla="*/ 0 w 670088"/>
                <a:gd name="connsiteY0" fmla="*/ 3974671 h 3974671"/>
                <a:gd name="connsiteX1" fmla="*/ 670088 w 670088"/>
                <a:gd name="connsiteY1" fmla="*/ 0 h 3974671"/>
                <a:gd name="connsiteX2" fmla="*/ 670088 w 670088"/>
                <a:gd name="connsiteY2" fmla="*/ 3974671 h 3974671"/>
                <a:gd name="connsiteX3" fmla="*/ 0 w 670088"/>
                <a:gd name="connsiteY3" fmla="*/ 3974671 h 3974671"/>
                <a:gd name="connsiteX0" fmla="*/ 0 w 684605"/>
                <a:gd name="connsiteY0" fmla="*/ 6688840 h 6688840"/>
                <a:gd name="connsiteX1" fmla="*/ 684605 w 684605"/>
                <a:gd name="connsiteY1" fmla="*/ 0 h 6688840"/>
                <a:gd name="connsiteX2" fmla="*/ 670088 w 684605"/>
                <a:gd name="connsiteY2" fmla="*/ 6688840 h 6688840"/>
                <a:gd name="connsiteX3" fmla="*/ 0 w 684605"/>
                <a:gd name="connsiteY3" fmla="*/ 6688840 h 6688840"/>
                <a:gd name="connsiteX0" fmla="*/ 0 w 670088"/>
                <a:gd name="connsiteY0" fmla="*/ 6688837 h 6688837"/>
                <a:gd name="connsiteX1" fmla="*/ 665558 w 670088"/>
                <a:gd name="connsiteY1" fmla="*/ 0 h 6688837"/>
                <a:gd name="connsiteX2" fmla="*/ 670088 w 670088"/>
                <a:gd name="connsiteY2" fmla="*/ 6688837 h 6688837"/>
                <a:gd name="connsiteX3" fmla="*/ 0 w 670088"/>
                <a:gd name="connsiteY3" fmla="*/ 6688837 h 668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088" h="6688837">
                  <a:moveTo>
                    <a:pt x="0" y="6688837"/>
                  </a:moveTo>
                  <a:lnTo>
                    <a:pt x="665558" y="0"/>
                  </a:lnTo>
                  <a:lnTo>
                    <a:pt x="670088" y="6688837"/>
                  </a:lnTo>
                  <a:lnTo>
                    <a:pt x="0" y="6688837"/>
                  </a:lnTo>
                  <a:close/>
                </a:path>
              </a:pathLst>
            </a:custGeom>
            <a:solidFill>
              <a:srgbClr val="3C80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23397" y="43687"/>
            <a:ext cx="7166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87B425"/>
                </a:solidFill>
              </a:rPr>
              <a:t>Рост. Масса тела.</a:t>
            </a:r>
            <a:endParaRPr lang="ru-RU" sz="2400" b="1" dirty="0">
              <a:solidFill>
                <a:srgbClr val="87B425"/>
              </a:solidFill>
            </a:endParaRPr>
          </a:p>
        </p:txBody>
      </p:sp>
      <p:sp>
        <p:nvSpPr>
          <p:cNvPr id="36" name="Стрелка: пятиугольник 35">
            <a:hlinkClick r:id="rId2" action="ppaction://hlinksldjump"/>
            <a:extLst>
              <a:ext uri="{FF2B5EF4-FFF2-40B4-BE49-F238E27FC236}">
                <a16:creationId xmlns="" xmlns:a16="http://schemas.microsoft.com/office/drawing/2014/main" id="{A8F25A50-EA7D-41D7-94ED-548CF030C533}"/>
              </a:ext>
            </a:extLst>
          </p:cNvPr>
          <p:cNvSpPr/>
          <p:nvPr/>
        </p:nvSpPr>
        <p:spPr>
          <a:xfrm>
            <a:off x="0" y="6084900"/>
            <a:ext cx="1746035" cy="536229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ОГЛАВЛЕНИЕ</a:t>
            </a:r>
          </a:p>
        </p:txBody>
      </p:sp>
      <p:graphicFrame>
        <p:nvGraphicFramePr>
          <p:cNvPr id="17" name="Таблица 16">
            <a:extLst>
              <a:ext uri="{FF2B5EF4-FFF2-40B4-BE49-F238E27FC236}">
                <a16:creationId xmlns="" xmlns:a16="http://schemas.microsoft.com/office/drawing/2014/main" id="{80E15985-B28E-4812-89CF-1EBBFED79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696528"/>
              </p:ext>
            </p:extLst>
          </p:nvPr>
        </p:nvGraphicFramePr>
        <p:xfrm>
          <a:off x="1498522" y="856582"/>
          <a:ext cx="6359603" cy="45720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863678">
                  <a:extLst>
                    <a:ext uri="{9D8B030D-6E8A-4147-A177-3AD203B41FA5}">
                      <a16:colId xmlns="" xmlns:a16="http://schemas.microsoft.com/office/drawing/2014/main" val="1168945324"/>
                    </a:ext>
                  </a:extLst>
                </a:gridCol>
                <a:gridCol w="971550">
                  <a:extLst>
                    <a:ext uri="{9D8B030D-6E8A-4147-A177-3AD203B41FA5}">
                      <a16:colId xmlns="" xmlns:a16="http://schemas.microsoft.com/office/drawing/2014/main" val="3206237050"/>
                    </a:ext>
                  </a:extLst>
                </a:gridCol>
                <a:gridCol w="1771650">
                  <a:extLst>
                    <a:ext uri="{9D8B030D-6E8A-4147-A177-3AD203B41FA5}">
                      <a16:colId xmlns="" xmlns:a16="http://schemas.microsoft.com/office/drawing/2014/main" val="3432126095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4006377086"/>
                    </a:ext>
                  </a:extLst>
                </a:gridCol>
                <a:gridCol w="1838325">
                  <a:extLst>
                    <a:ext uri="{9D8B030D-6E8A-4147-A177-3AD203B41FA5}">
                      <a16:colId xmlns="" xmlns:a16="http://schemas.microsoft.com/office/drawing/2014/main" val="1497256017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Месяц</a:t>
                      </a:r>
                      <a:endParaRPr lang="ru-RU" sz="1400" b="1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Нарастание массы тела и длины ребенка на первом году жизни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5652293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 sz="1400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Нарастание массы тела (г)</a:t>
                      </a:r>
                      <a:endParaRPr lang="ru-RU" sz="1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Нарастание роста (см)</a:t>
                      </a:r>
                      <a:endParaRPr lang="ru-RU" sz="1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3677994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 sz="1400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 месяц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 истекший период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 месяц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 истекший период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8470546"/>
                  </a:ext>
                </a:extLst>
              </a:tr>
              <a:tr h="165035">
                <a:tc>
                  <a:txBody>
                    <a:bodyPr/>
                    <a:lstStyle/>
                    <a:p>
                      <a:r>
                        <a:rPr lang="ru-RU" sz="1400" dirty="0"/>
                        <a:t>1 мес.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20857578"/>
                  </a:ext>
                </a:extLst>
              </a:tr>
              <a:tr h="126935">
                <a:tc>
                  <a:txBody>
                    <a:bodyPr/>
                    <a:lstStyle/>
                    <a:p>
                      <a:r>
                        <a:rPr lang="ru-RU" sz="1400" dirty="0"/>
                        <a:t>2 мес.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800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1400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3087923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3 мес.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800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2,5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7914458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4 мес.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750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2950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2,5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693423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5 мес.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700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3650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7227466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6 мес.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650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247443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7 мес.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4900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56868619"/>
                  </a:ext>
                </a:extLst>
              </a:tr>
              <a:tr h="136460">
                <a:tc>
                  <a:txBody>
                    <a:bodyPr/>
                    <a:lstStyle/>
                    <a:p>
                      <a:r>
                        <a:rPr lang="ru-RU" sz="1400" dirty="0"/>
                        <a:t>8 мес.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550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5450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5751945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9 мес.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5950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1,5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20,5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972773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10 мес.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450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6400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2501222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11 мес.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6800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23,5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7831391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/>
                        <a:t>12 мес.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350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7150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59721069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6C24B77-65C1-46B3-A08D-345BA3221B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50" t="775" r="22700" b="26330"/>
          <a:stretch/>
        </p:blipFill>
        <p:spPr>
          <a:xfrm>
            <a:off x="8648700" y="923901"/>
            <a:ext cx="3057526" cy="4628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62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9C71FBEA-C6F6-4121-AED4-026E2BEA9712}"/>
              </a:ext>
            </a:extLst>
          </p:cNvPr>
          <p:cNvGrpSpPr/>
          <p:nvPr/>
        </p:nvGrpSpPr>
        <p:grpSpPr>
          <a:xfrm>
            <a:off x="-1" y="5969039"/>
            <a:ext cx="12242980" cy="1379817"/>
            <a:chOff x="-1" y="5969039"/>
            <a:chExt cx="12242980" cy="1379817"/>
          </a:xfrm>
        </p:grpSpPr>
        <p:sp>
          <p:nvSpPr>
            <p:cNvPr id="14" name="Равнобедренный треугольник 13">
              <a:extLst>
                <a:ext uri="{FF2B5EF4-FFF2-40B4-BE49-F238E27FC236}">
                  <a16:creationId xmlns="" xmlns:a16="http://schemas.microsoft.com/office/drawing/2014/main" id="{B9D8D173-5457-461A-BBA3-8DB0BD400224}"/>
                </a:ext>
              </a:extLst>
            </p:cNvPr>
            <p:cNvSpPr/>
            <p:nvPr/>
          </p:nvSpPr>
          <p:spPr>
            <a:xfrm rot="21035454">
              <a:off x="7494844" y="6267570"/>
              <a:ext cx="4748135" cy="325892"/>
            </a:xfrm>
            <a:custGeom>
              <a:avLst/>
              <a:gdLst>
                <a:gd name="connsiteX0" fmla="*/ 0 w 2371076"/>
                <a:gd name="connsiteY0" fmla="*/ 244977 h 244977"/>
                <a:gd name="connsiteX1" fmla="*/ 2371076 w 2371076"/>
                <a:gd name="connsiteY1" fmla="*/ 0 h 244977"/>
                <a:gd name="connsiteX2" fmla="*/ 2371076 w 2371076"/>
                <a:gd name="connsiteY2" fmla="*/ 244977 h 244977"/>
                <a:gd name="connsiteX3" fmla="*/ 0 w 2371076"/>
                <a:gd name="connsiteY3" fmla="*/ 244977 h 244977"/>
                <a:gd name="connsiteX0" fmla="*/ 0 w 2448699"/>
                <a:gd name="connsiteY0" fmla="*/ 293906 h 293906"/>
                <a:gd name="connsiteX1" fmla="*/ 2448699 w 2448699"/>
                <a:gd name="connsiteY1" fmla="*/ 0 h 293906"/>
                <a:gd name="connsiteX2" fmla="*/ 2371076 w 2448699"/>
                <a:gd name="connsiteY2" fmla="*/ 293906 h 293906"/>
                <a:gd name="connsiteX3" fmla="*/ 0 w 2448699"/>
                <a:gd name="connsiteY3" fmla="*/ 293906 h 293906"/>
                <a:gd name="connsiteX0" fmla="*/ 0 w 2417380"/>
                <a:gd name="connsiteY0" fmla="*/ 294268 h 294268"/>
                <a:gd name="connsiteX1" fmla="*/ 2417380 w 2417380"/>
                <a:gd name="connsiteY1" fmla="*/ 0 h 294268"/>
                <a:gd name="connsiteX2" fmla="*/ 2371076 w 2417380"/>
                <a:gd name="connsiteY2" fmla="*/ 294268 h 294268"/>
                <a:gd name="connsiteX3" fmla="*/ 0 w 2417380"/>
                <a:gd name="connsiteY3" fmla="*/ 294268 h 294268"/>
                <a:gd name="connsiteX0" fmla="*/ 0 w 4748135"/>
                <a:gd name="connsiteY0" fmla="*/ 0 h 325892"/>
                <a:gd name="connsiteX1" fmla="*/ 4748135 w 4748135"/>
                <a:gd name="connsiteY1" fmla="*/ 31624 h 325892"/>
                <a:gd name="connsiteX2" fmla="*/ 4701831 w 4748135"/>
                <a:gd name="connsiteY2" fmla="*/ 325892 h 325892"/>
                <a:gd name="connsiteX3" fmla="*/ 0 w 4748135"/>
                <a:gd name="connsiteY3" fmla="*/ 0 h 32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135" h="325892">
                  <a:moveTo>
                    <a:pt x="0" y="0"/>
                  </a:moveTo>
                  <a:lnTo>
                    <a:pt x="4748135" y="31624"/>
                  </a:lnTo>
                  <a:lnTo>
                    <a:pt x="4701831" y="3258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="" xmlns:a16="http://schemas.microsoft.com/office/drawing/2014/main" id="{5C577F3E-3F16-4AFD-9019-57B3303C245D}"/>
                </a:ext>
              </a:extLst>
            </p:cNvPr>
            <p:cNvSpPr/>
            <p:nvPr/>
          </p:nvSpPr>
          <p:spPr>
            <a:xfrm rot="10135115">
              <a:off x="17869" y="6288874"/>
              <a:ext cx="5905712" cy="1059982"/>
            </a:xfrm>
            <a:custGeom>
              <a:avLst/>
              <a:gdLst>
                <a:gd name="connsiteX0" fmla="*/ 0 w 6701596"/>
                <a:gd name="connsiteY0" fmla="*/ 1059982 h 1059982"/>
                <a:gd name="connsiteX1" fmla="*/ 1276788 w 6701596"/>
                <a:gd name="connsiteY1" fmla="*/ 0 h 1059982"/>
                <a:gd name="connsiteX2" fmla="*/ 6701596 w 6701596"/>
                <a:gd name="connsiteY2" fmla="*/ 1059982 h 1059982"/>
                <a:gd name="connsiteX3" fmla="*/ 0 w 6701596"/>
                <a:gd name="connsiteY3" fmla="*/ 1059982 h 1059982"/>
                <a:gd name="connsiteX0" fmla="*/ 0 w 5905712"/>
                <a:gd name="connsiteY0" fmla="*/ 524795 h 1059982"/>
                <a:gd name="connsiteX1" fmla="*/ 480904 w 5905712"/>
                <a:gd name="connsiteY1" fmla="*/ 0 h 1059982"/>
                <a:gd name="connsiteX2" fmla="*/ 5905712 w 5905712"/>
                <a:gd name="connsiteY2" fmla="*/ 1059982 h 1059982"/>
                <a:gd name="connsiteX3" fmla="*/ 0 w 5905712"/>
                <a:gd name="connsiteY3" fmla="*/ 524795 h 10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712" h="1059982">
                  <a:moveTo>
                    <a:pt x="0" y="524795"/>
                  </a:moveTo>
                  <a:lnTo>
                    <a:pt x="480904" y="0"/>
                  </a:lnTo>
                  <a:lnTo>
                    <a:pt x="5905712" y="1059982"/>
                  </a:lnTo>
                  <a:lnTo>
                    <a:pt x="0" y="524795"/>
                  </a:lnTo>
                  <a:close/>
                </a:path>
              </a:pathLst>
            </a:custGeom>
            <a:solidFill>
              <a:srgbClr val="D73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Равнобедренный треугольник 9">
              <a:extLst>
                <a:ext uri="{FF2B5EF4-FFF2-40B4-BE49-F238E27FC236}">
                  <a16:creationId xmlns="" xmlns:a16="http://schemas.microsoft.com/office/drawing/2014/main" id="{A1F1CCDD-1B41-41DF-9400-CD62D18D3430}"/>
                </a:ext>
              </a:extLst>
            </p:cNvPr>
            <p:cNvSpPr/>
            <p:nvPr/>
          </p:nvSpPr>
          <p:spPr>
            <a:xfrm rot="5400000">
              <a:off x="2500001" y="3469037"/>
              <a:ext cx="900467" cy="5900471"/>
            </a:xfrm>
            <a:prstGeom prst="triangle">
              <a:avLst>
                <a:gd name="adj" fmla="val 32177"/>
              </a:avLst>
            </a:prstGeom>
            <a:solidFill>
              <a:srgbClr val="87B4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>
              <a:extLst>
                <a:ext uri="{FF2B5EF4-FFF2-40B4-BE49-F238E27FC236}">
                  <a16:creationId xmlns="" xmlns:a16="http://schemas.microsoft.com/office/drawing/2014/main" id="{C425D851-36A3-4232-81F6-8812093315BB}"/>
                </a:ext>
              </a:extLst>
            </p:cNvPr>
            <p:cNvSpPr/>
            <p:nvPr/>
          </p:nvSpPr>
          <p:spPr>
            <a:xfrm rot="10218688" flipV="1">
              <a:off x="5445223" y="5983705"/>
              <a:ext cx="3890180" cy="840551"/>
            </a:xfrm>
            <a:custGeom>
              <a:avLst/>
              <a:gdLst>
                <a:gd name="connsiteX0" fmla="*/ 0 w 1760414"/>
                <a:gd name="connsiteY0" fmla="*/ 569183 h 569183"/>
                <a:gd name="connsiteX1" fmla="*/ 1103780 w 1760414"/>
                <a:gd name="connsiteY1" fmla="*/ 0 h 569183"/>
                <a:gd name="connsiteX2" fmla="*/ 1760414 w 1760414"/>
                <a:gd name="connsiteY2" fmla="*/ 569183 h 569183"/>
                <a:gd name="connsiteX3" fmla="*/ 0 w 1760414"/>
                <a:gd name="connsiteY3" fmla="*/ 569183 h 569183"/>
                <a:gd name="connsiteX0" fmla="*/ 0 w 1760414"/>
                <a:gd name="connsiteY0" fmla="*/ 560458 h 560458"/>
                <a:gd name="connsiteX1" fmla="*/ 1311410 w 1760414"/>
                <a:gd name="connsiteY1" fmla="*/ 0 h 560458"/>
                <a:gd name="connsiteX2" fmla="*/ 1760414 w 1760414"/>
                <a:gd name="connsiteY2" fmla="*/ 560458 h 560458"/>
                <a:gd name="connsiteX3" fmla="*/ 0 w 1760414"/>
                <a:gd name="connsiteY3" fmla="*/ 560458 h 560458"/>
                <a:gd name="connsiteX0" fmla="*/ 0 w 3792395"/>
                <a:gd name="connsiteY0" fmla="*/ 819026 h 819026"/>
                <a:gd name="connsiteX1" fmla="*/ 3343391 w 3792395"/>
                <a:gd name="connsiteY1" fmla="*/ 0 h 819026"/>
                <a:gd name="connsiteX2" fmla="*/ 3792395 w 3792395"/>
                <a:gd name="connsiteY2" fmla="*/ 560458 h 819026"/>
                <a:gd name="connsiteX3" fmla="*/ 0 w 3792395"/>
                <a:gd name="connsiteY3" fmla="*/ 819026 h 819026"/>
                <a:gd name="connsiteX0" fmla="*/ 0 w 3884684"/>
                <a:gd name="connsiteY0" fmla="*/ 844445 h 844445"/>
                <a:gd name="connsiteX1" fmla="*/ 3435680 w 3884684"/>
                <a:gd name="connsiteY1" fmla="*/ 0 h 844445"/>
                <a:gd name="connsiteX2" fmla="*/ 3884684 w 3884684"/>
                <a:gd name="connsiteY2" fmla="*/ 560458 h 844445"/>
                <a:gd name="connsiteX3" fmla="*/ 0 w 3884684"/>
                <a:gd name="connsiteY3" fmla="*/ 844445 h 844445"/>
                <a:gd name="connsiteX0" fmla="*/ 0 w 3890180"/>
                <a:gd name="connsiteY0" fmla="*/ 840551 h 840551"/>
                <a:gd name="connsiteX1" fmla="*/ 3441176 w 3890180"/>
                <a:gd name="connsiteY1" fmla="*/ 0 h 840551"/>
                <a:gd name="connsiteX2" fmla="*/ 3890180 w 3890180"/>
                <a:gd name="connsiteY2" fmla="*/ 560458 h 840551"/>
                <a:gd name="connsiteX3" fmla="*/ 0 w 3890180"/>
                <a:gd name="connsiteY3" fmla="*/ 840551 h 84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0180" h="840551">
                  <a:moveTo>
                    <a:pt x="0" y="840551"/>
                  </a:moveTo>
                  <a:lnTo>
                    <a:pt x="3441176" y="0"/>
                  </a:lnTo>
                  <a:lnTo>
                    <a:pt x="3890180" y="560458"/>
                  </a:lnTo>
                  <a:lnTo>
                    <a:pt x="0" y="84055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>
              <a:extLst>
                <a:ext uri="{FF2B5EF4-FFF2-40B4-BE49-F238E27FC236}">
                  <a16:creationId xmlns="" xmlns:a16="http://schemas.microsoft.com/office/drawing/2014/main" id="{856A7FB3-750D-4A8D-8378-FF52AEA11B88}"/>
                </a:ext>
              </a:extLst>
            </p:cNvPr>
            <p:cNvSpPr/>
            <p:nvPr/>
          </p:nvSpPr>
          <p:spPr>
            <a:xfrm rot="5400000" flipV="1">
              <a:off x="8512539" y="3189379"/>
              <a:ext cx="670088" cy="6688837"/>
            </a:xfrm>
            <a:custGeom>
              <a:avLst/>
              <a:gdLst>
                <a:gd name="connsiteX0" fmla="*/ 0 w 670088"/>
                <a:gd name="connsiteY0" fmla="*/ 3974671 h 3974671"/>
                <a:gd name="connsiteX1" fmla="*/ 670088 w 670088"/>
                <a:gd name="connsiteY1" fmla="*/ 0 h 3974671"/>
                <a:gd name="connsiteX2" fmla="*/ 670088 w 670088"/>
                <a:gd name="connsiteY2" fmla="*/ 3974671 h 3974671"/>
                <a:gd name="connsiteX3" fmla="*/ 0 w 670088"/>
                <a:gd name="connsiteY3" fmla="*/ 3974671 h 3974671"/>
                <a:gd name="connsiteX0" fmla="*/ 0 w 684605"/>
                <a:gd name="connsiteY0" fmla="*/ 6688840 h 6688840"/>
                <a:gd name="connsiteX1" fmla="*/ 684605 w 684605"/>
                <a:gd name="connsiteY1" fmla="*/ 0 h 6688840"/>
                <a:gd name="connsiteX2" fmla="*/ 670088 w 684605"/>
                <a:gd name="connsiteY2" fmla="*/ 6688840 h 6688840"/>
                <a:gd name="connsiteX3" fmla="*/ 0 w 684605"/>
                <a:gd name="connsiteY3" fmla="*/ 6688840 h 6688840"/>
                <a:gd name="connsiteX0" fmla="*/ 0 w 670088"/>
                <a:gd name="connsiteY0" fmla="*/ 6688837 h 6688837"/>
                <a:gd name="connsiteX1" fmla="*/ 665558 w 670088"/>
                <a:gd name="connsiteY1" fmla="*/ 0 h 6688837"/>
                <a:gd name="connsiteX2" fmla="*/ 670088 w 670088"/>
                <a:gd name="connsiteY2" fmla="*/ 6688837 h 6688837"/>
                <a:gd name="connsiteX3" fmla="*/ 0 w 670088"/>
                <a:gd name="connsiteY3" fmla="*/ 6688837 h 668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088" h="6688837">
                  <a:moveTo>
                    <a:pt x="0" y="6688837"/>
                  </a:moveTo>
                  <a:lnTo>
                    <a:pt x="665558" y="0"/>
                  </a:lnTo>
                  <a:lnTo>
                    <a:pt x="670088" y="6688837"/>
                  </a:lnTo>
                  <a:lnTo>
                    <a:pt x="0" y="6688837"/>
                  </a:lnTo>
                  <a:close/>
                </a:path>
              </a:pathLst>
            </a:custGeom>
            <a:solidFill>
              <a:srgbClr val="3C80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95067" y="288081"/>
            <a:ext cx="11550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87B425"/>
                </a:solidFill>
              </a:rPr>
              <a:t>Статистические </a:t>
            </a:r>
            <a:r>
              <a:rPr lang="ru-RU" sz="2400" b="1" dirty="0" smtClean="0">
                <a:solidFill>
                  <a:srgbClr val="87B425"/>
                </a:solidFill>
              </a:rPr>
              <a:t>функции</a:t>
            </a:r>
            <a:endParaRPr lang="ru-RU" sz="2000" b="1" dirty="0">
              <a:solidFill>
                <a:srgbClr val="87B425"/>
              </a:solidFill>
            </a:endParaRPr>
          </a:p>
        </p:txBody>
      </p:sp>
      <p:sp>
        <p:nvSpPr>
          <p:cNvPr id="22" name="Стрелка: пятиугольник 21">
            <a:hlinkClick r:id="rId2" action="ppaction://hlinksldjump"/>
            <a:extLst>
              <a:ext uri="{FF2B5EF4-FFF2-40B4-BE49-F238E27FC236}">
                <a16:creationId xmlns="" xmlns:a16="http://schemas.microsoft.com/office/drawing/2014/main" id="{14141F06-AE64-403B-8147-304E6336A8BD}"/>
              </a:ext>
            </a:extLst>
          </p:cNvPr>
          <p:cNvSpPr/>
          <p:nvPr/>
        </p:nvSpPr>
        <p:spPr>
          <a:xfrm>
            <a:off x="0" y="6084900"/>
            <a:ext cx="1746035" cy="536229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ОГЛАВЛЕНИЕ</a:t>
            </a:r>
          </a:p>
        </p:txBody>
      </p:sp>
      <p:grpSp>
        <p:nvGrpSpPr>
          <p:cNvPr id="13" name="Group 52">
            <a:extLst>
              <a:ext uri="{FF2B5EF4-FFF2-40B4-BE49-F238E27FC236}">
                <a16:creationId xmlns="" xmlns:a16="http://schemas.microsoft.com/office/drawing/2014/main" id="{9DCBA01E-79A0-4C8C-9417-AFB805D866FB}"/>
              </a:ext>
            </a:extLst>
          </p:cNvPr>
          <p:cNvGrpSpPr/>
          <p:nvPr/>
        </p:nvGrpSpPr>
        <p:grpSpPr>
          <a:xfrm>
            <a:off x="4193834" y="2011819"/>
            <a:ext cx="2865360" cy="2865360"/>
            <a:chOff x="4140201" y="2547110"/>
            <a:chExt cx="2824163" cy="2824163"/>
          </a:xfrm>
        </p:grpSpPr>
        <p:sp>
          <p:nvSpPr>
            <p:cNvPr id="15" name="Freeform 19">
              <a:extLst>
                <a:ext uri="{FF2B5EF4-FFF2-40B4-BE49-F238E27FC236}">
                  <a16:creationId xmlns="" xmlns:a16="http://schemas.microsoft.com/office/drawing/2014/main" id="{1E80C3E4-1EF2-44CF-B045-1401CE61D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0888" y="2548698"/>
              <a:ext cx="987425" cy="847725"/>
            </a:xfrm>
            <a:custGeom>
              <a:avLst/>
              <a:gdLst/>
              <a:ahLst/>
              <a:cxnLst>
                <a:cxn ang="0">
                  <a:pos x="142" y="510"/>
                </a:cxn>
                <a:cxn ang="0">
                  <a:pos x="143" y="512"/>
                </a:cxn>
                <a:cxn ang="0">
                  <a:pos x="143" y="514"/>
                </a:cxn>
                <a:cxn ang="0">
                  <a:pos x="142" y="516"/>
                </a:cxn>
                <a:cxn ang="0">
                  <a:pos x="141" y="518"/>
                </a:cxn>
                <a:cxn ang="0">
                  <a:pos x="141" y="519"/>
                </a:cxn>
                <a:cxn ang="0">
                  <a:pos x="141" y="520"/>
                </a:cxn>
                <a:cxn ang="0">
                  <a:pos x="112" y="557"/>
                </a:cxn>
                <a:cxn ang="0">
                  <a:pos x="112" y="557"/>
                </a:cxn>
                <a:cxn ang="0">
                  <a:pos x="112" y="557"/>
                </a:cxn>
                <a:cxn ang="0">
                  <a:pos x="112" y="557"/>
                </a:cxn>
                <a:cxn ang="0">
                  <a:pos x="98" y="561"/>
                </a:cxn>
                <a:cxn ang="0">
                  <a:pos x="45" y="639"/>
                </a:cxn>
                <a:cxn ang="0">
                  <a:pos x="70" y="696"/>
                </a:cxn>
                <a:cxn ang="0">
                  <a:pos x="186" y="697"/>
                </a:cxn>
                <a:cxn ang="0">
                  <a:pos x="209" y="659"/>
                </a:cxn>
                <a:cxn ang="0">
                  <a:pos x="221" y="641"/>
                </a:cxn>
                <a:cxn ang="0">
                  <a:pos x="251" y="625"/>
                </a:cxn>
                <a:cxn ang="0">
                  <a:pos x="252" y="625"/>
                </a:cxn>
                <a:cxn ang="0">
                  <a:pos x="253" y="625"/>
                </a:cxn>
                <a:cxn ang="0">
                  <a:pos x="256" y="624"/>
                </a:cxn>
                <a:cxn ang="0">
                  <a:pos x="257" y="624"/>
                </a:cxn>
                <a:cxn ang="0">
                  <a:pos x="262" y="626"/>
                </a:cxn>
                <a:cxn ang="0">
                  <a:pos x="261" y="628"/>
                </a:cxn>
                <a:cxn ang="0">
                  <a:pos x="400" y="767"/>
                </a:cxn>
                <a:cxn ang="0">
                  <a:pos x="892" y="373"/>
                </a:cxn>
                <a:cxn ang="0">
                  <a:pos x="891" y="372"/>
                </a:cxn>
                <a:cxn ang="0">
                  <a:pos x="890" y="371"/>
                </a:cxn>
                <a:cxn ang="0">
                  <a:pos x="860" y="369"/>
                </a:cxn>
                <a:cxn ang="0">
                  <a:pos x="860" y="369"/>
                </a:cxn>
                <a:cxn ang="0">
                  <a:pos x="855" y="372"/>
                </a:cxn>
                <a:cxn ang="0">
                  <a:pos x="855" y="372"/>
                </a:cxn>
                <a:cxn ang="0">
                  <a:pos x="809" y="383"/>
                </a:cxn>
                <a:cxn ang="0">
                  <a:pos x="735" y="351"/>
                </a:cxn>
                <a:cxn ang="0">
                  <a:pos x="723" y="226"/>
                </a:cxn>
                <a:cxn ang="0">
                  <a:pos x="809" y="179"/>
                </a:cxn>
                <a:cxn ang="0">
                  <a:pos x="852" y="188"/>
                </a:cxn>
                <a:cxn ang="0">
                  <a:pos x="863" y="194"/>
                </a:cxn>
                <a:cxn ang="0">
                  <a:pos x="893" y="190"/>
                </a:cxn>
                <a:cxn ang="0">
                  <a:pos x="0" y="366"/>
                </a:cxn>
                <a:cxn ang="0">
                  <a:pos x="139" y="505"/>
                </a:cxn>
              </a:cxnLst>
              <a:rect l="0" t="0" r="r" b="b"/>
              <a:pathLst>
                <a:path w="893" h="767">
                  <a:moveTo>
                    <a:pt x="142" y="510"/>
                  </a:moveTo>
                  <a:cubicBezTo>
                    <a:pt x="142" y="510"/>
                    <a:pt x="142" y="510"/>
                    <a:pt x="142" y="510"/>
                  </a:cubicBezTo>
                  <a:cubicBezTo>
                    <a:pt x="143" y="511"/>
                    <a:pt x="143" y="511"/>
                    <a:pt x="143" y="511"/>
                  </a:cubicBezTo>
                  <a:cubicBezTo>
                    <a:pt x="143" y="512"/>
                    <a:pt x="143" y="512"/>
                    <a:pt x="143" y="512"/>
                  </a:cubicBezTo>
                  <a:cubicBezTo>
                    <a:pt x="143" y="512"/>
                    <a:pt x="143" y="512"/>
                    <a:pt x="143" y="512"/>
                  </a:cubicBezTo>
                  <a:cubicBezTo>
                    <a:pt x="143" y="513"/>
                    <a:pt x="143" y="514"/>
                    <a:pt x="143" y="514"/>
                  </a:cubicBezTo>
                  <a:cubicBezTo>
                    <a:pt x="142" y="515"/>
                    <a:pt x="142" y="515"/>
                    <a:pt x="142" y="515"/>
                  </a:cubicBezTo>
                  <a:cubicBezTo>
                    <a:pt x="142" y="516"/>
                    <a:pt x="142" y="516"/>
                    <a:pt x="142" y="516"/>
                  </a:cubicBezTo>
                  <a:cubicBezTo>
                    <a:pt x="142" y="517"/>
                    <a:pt x="142" y="517"/>
                    <a:pt x="142" y="517"/>
                  </a:cubicBezTo>
                  <a:cubicBezTo>
                    <a:pt x="141" y="518"/>
                    <a:pt x="141" y="518"/>
                    <a:pt x="141" y="518"/>
                  </a:cubicBezTo>
                  <a:cubicBezTo>
                    <a:pt x="141" y="518"/>
                    <a:pt x="141" y="518"/>
                    <a:pt x="141" y="518"/>
                  </a:cubicBezTo>
                  <a:cubicBezTo>
                    <a:pt x="141" y="519"/>
                    <a:pt x="141" y="519"/>
                    <a:pt x="141" y="519"/>
                  </a:cubicBezTo>
                  <a:cubicBezTo>
                    <a:pt x="141" y="519"/>
                    <a:pt x="141" y="519"/>
                    <a:pt x="141" y="519"/>
                  </a:cubicBezTo>
                  <a:cubicBezTo>
                    <a:pt x="141" y="519"/>
                    <a:pt x="141" y="520"/>
                    <a:pt x="141" y="520"/>
                  </a:cubicBezTo>
                  <a:cubicBezTo>
                    <a:pt x="139" y="530"/>
                    <a:pt x="134" y="539"/>
                    <a:pt x="126" y="547"/>
                  </a:cubicBezTo>
                  <a:cubicBezTo>
                    <a:pt x="122" y="551"/>
                    <a:pt x="117" y="554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12" y="557"/>
                    <a:pt x="112" y="557"/>
                    <a:pt x="112" y="557"/>
                  </a:cubicBezTo>
                  <a:cubicBezTo>
                    <a:pt x="106" y="559"/>
                    <a:pt x="102" y="560"/>
                    <a:pt x="98" y="561"/>
                  </a:cubicBezTo>
                  <a:cubicBezTo>
                    <a:pt x="87" y="565"/>
                    <a:pt x="77" y="572"/>
                    <a:pt x="69" y="580"/>
                  </a:cubicBezTo>
                  <a:cubicBezTo>
                    <a:pt x="53" y="596"/>
                    <a:pt x="45" y="617"/>
                    <a:pt x="45" y="639"/>
                  </a:cubicBezTo>
                  <a:cubicBezTo>
                    <a:pt x="45" y="641"/>
                    <a:pt x="45" y="643"/>
                    <a:pt x="45" y="646"/>
                  </a:cubicBezTo>
                  <a:cubicBezTo>
                    <a:pt x="47" y="664"/>
                    <a:pt x="56" y="682"/>
                    <a:pt x="70" y="696"/>
                  </a:cubicBezTo>
                  <a:cubicBezTo>
                    <a:pt x="86" y="713"/>
                    <a:pt x="108" y="721"/>
                    <a:pt x="130" y="721"/>
                  </a:cubicBezTo>
                  <a:cubicBezTo>
                    <a:pt x="150" y="721"/>
                    <a:pt x="171" y="713"/>
                    <a:pt x="186" y="697"/>
                  </a:cubicBezTo>
                  <a:cubicBezTo>
                    <a:pt x="195" y="688"/>
                    <a:pt x="202" y="677"/>
                    <a:pt x="206" y="666"/>
                  </a:cubicBezTo>
                  <a:cubicBezTo>
                    <a:pt x="206" y="663"/>
                    <a:pt x="208" y="661"/>
                    <a:pt x="209" y="659"/>
                  </a:cubicBezTo>
                  <a:cubicBezTo>
                    <a:pt x="211" y="652"/>
                    <a:pt x="216" y="647"/>
                    <a:pt x="221" y="641"/>
                  </a:cubicBezTo>
                  <a:cubicBezTo>
                    <a:pt x="221" y="641"/>
                    <a:pt x="221" y="641"/>
                    <a:pt x="221" y="641"/>
                  </a:cubicBezTo>
                  <a:cubicBezTo>
                    <a:pt x="229" y="634"/>
                    <a:pt x="238" y="628"/>
                    <a:pt x="248" y="626"/>
                  </a:cubicBezTo>
                  <a:cubicBezTo>
                    <a:pt x="249" y="626"/>
                    <a:pt x="250" y="625"/>
                    <a:pt x="251" y="625"/>
                  </a:cubicBezTo>
                  <a:cubicBezTo>
                    <a:pt x="251" y="625"/>
                    <a:pt x="251" y="625"/>
                    <a:pt x="251" y="625"/>
                  </a:cubicBezTo>
                  <a:cubicBezTo>
                    <a:pt x="252" y="625"/>
                    <a:pt x="252" y="625"/>
                    <a:pt x="252" y="625"/>
                  </a:cubicBezTo>
                  <a:cubicBezTo>
                    <a:pt x="252" y="625"/>
                    <a:pt x="252" y="625"/>
                    <a:pt x="252" y="625"/>
                  </a:cubicBezTo>
                  <a:cubicBezTo>
                    <a:pt x="253" y="625"/>
                    <a:pt x="253" y="625"/>
                    <a:pt x="253" y="625"/>
                  </a:cubicBezTo>
                  <a:cubicBezTo>
                    <a:pt x="253" y="625"/>
                    <a:pt x="253" y="625"/>
                    <a:pt x="253" y="625"/>
                  </a:cubicBezTo>
                  <a:cubicBezTo>
                    <a:pt x="254" y="625"/>
                    <a:pt x="255" y="624"/>
                    <a:pt x="256" y="624"/>
                  </a:cubicBezTo>
                  <a:cubicBezTo>
                    <a:pt x="257" y="624"/>
                    <a:pt x="257" y="624"/>
                    <a:pt x="257" y="624"/>
                  </a:cubicBezTo>
                  <a:cubicBezTo>
                    <a:pt x="257" y="624"/>
                    <a:pt x="257" y="624"/>
                    <a:pt x="257" y="624"/>
                  </a:cubicBezTo>
                  <a:cubicBezTo>
                    <a:pt x="258" y="624"/>
                    <a:pt x="258" y="624"/>
                    <a:pt x="258" y="624"/>
                  </a:cubicBezTo>
                  <a:cubicBezTo>
                    <a:pt x="259" y="624"/>
                    <a:pt x="261" y="625"/>
                    <a:pt x="262" y="626"/>
                  </a:cubicBezTo>
                  <a:cubicBezTo>
                    <a:pt x="262" y="626"/>
                    <a:pt x="261" y="627"/>
                    <a:pt x="262" y="627"/>
                  </a:cubicBezTo>
                  <a:cubicBezTo>
                    <a:pt x="262" y="627"/>
                    <a:pt x="261" y="628"/>
                    <a:pt x="261" y="628"/>
                  </a:cubicBezTo>
                  <a:cubicBezTo>
                    <a:pt x="262" y="628"/>
                    <a:pt x="262" y="628"/>
                    <a:pt x="262" y="628"/>
                  </a:cubicBezTo>
                  <a:cubicBezTo>
                    <a:pt x="400" y="767"/>
                    <a:pt x="400" y="767"/>
                    <a:pt x="400" y="767"/>
                  </a:cubicBezTo>
                  <a:cubicBezTo>
                    <a:pt x="536" y="635"/>
                    <a:pt x="715" y="567"/>
                    <a:pt x="892" y="566"/>
                  </a:cubicBezTo>
                  <a:cubicBezTo>
                    <a:pt x="892" y="373"/>
                    <a:pt x="892" y="373"/>
                    <a:pt x="892" y="373"/>
                  </a:cubicBezTo>
                  <a:cubicBezTo>
                    <a:pt x="892" y="373"/>
                    <a:pt x="893" y="373"/>
                    <a:pt x="893" y="373"/>
                  </a:cubicBezTo>
                  <a:cubicBezTo>
                    <a:pt x="892" y="373"/>
                    <a:pt x="892" y="372"/>
                    <a:pt x="891" y="372"/>
                  </a:cubicBezTo>
                  <a:cubicBezTo>
                    <a:pt x="891" y="372"/>
                    <a:pt x="891" y="372"/>
                    <a:pt x="891" y="372"/>
                  </a:cubicBezTo>
                  <a:cubicBezTo>
                    <a:pt x="891" y="371"/>
                    <a:pt x="890" y="371"/>
                    <a:pt x="890" y="371"/>
                  </a:cubicBezTo>
                  <a:cubicBezTo>
                    <a:pt x="885" y="368"/>
                    <a:pt x="880" y="367"/>
                    <a:pt x="874" y="367"/>
                  </a:cubicBezTo>
                  <a:cubicBezTo>
                    <a:pt x="869" y="367"/>
                    <a:pt x="864" y="368"/>
                    <a:pt x="860" y="369"/>
                  </a:cubicBezTo>
                  <a:cubicBezTo>
                    <a:pt x="860" y="369"/>
                    <a:pt x="860" y="369"/>
                    <a:pt x="860" y="369"/>
                  </a:cubicBezTo>
                  <a:cubicBezTo>
                    <a:pt x="860" y="369"/>
                    <a:pt x="860" y="369"/>
                    <a:pt x="860" y="369"/>
                  </a:cubicBezTo>
                  <a:cubicBezTo>
                    <a:pt x="860" y="369"/>
                    <a:pt x="860" y="369"/>
                    <a:pt x="860" y="369"/>
                  </a:cubicBezTo>
                  <a:cubicBezTo>
                    <a:pt x="858" y="370"/>
                    <a:pt x="857" y="371"/>
                    <a:pt x="855" y="372"/>
                  </a:cubicBezTo>
                  <a:cubicBezTo>
                    <a:pt x="855" y="372"/>
                    <a:pt x="855" y="372"/>
                    <a:pt x="855" y="372"/>
                  </a:cubicBezTo>
                  <a:cubicBezTo>
                    <a:pt x="855" y="372"/>
                    <a:pt x="855" y="372"/>
                    <a:pt x="855" y="372"/>
                  </a:cubicBezTo>
                  <a:cubicBezTo>
                    <a:pt x="854" y="373"/>
                    <a:pt x="854" y="373"/>
                    <a:pt x="854" y="373"/>
                  </a:cubicBezTo>
                  <a:cubicBezTo>
                    <a:pt x="841" y="379"/>
                    <a:pt x="825" y="383"/>
                    <a:pt x="809" y="383"/>
                  </a:cubicBezTo>
                  <a:cubicBezTo>
                    <a:pt x="785" y="383"/>
                    <a:pt x="762" y="374"/>
                    <a:pt x="745" y="360"/>
                  </a:cubicBezTo>
                  <a:cubicBezTo>
                    <a:pt x="741" y="357"/>
                    <a:pt x="738" y="354"/>
                    <a:pt x="735" y="351"/>
                  </a:cubicBezTo>
                  <a:cubicBezTo>
                    <a:pt x="717" y="334"/>
                    <a:pt x="706" y="309"/>
                    <a:pt x="706" y="282"/>
                  </a:cubicBezTo>
                  <a:cubicBezTo>
                    <a:pt x="706" y="261"/>
                    <a:pt x="712" y="242"/>
                    <a:pt x="723" y="226"/>
                  </a:cubicBezTo>
                  <a:cubicBezTo>
                    <a:pt x="727" y="220"/>
                    <a:pt x="732" y="213"/>
                    <a:pt x="738" y="208"/>
                  </a:cubicBezTo>
                  <a:cubicBezTo>
                    <a:pt x="756" y="190"/>
                    <a:pt x="782" y="179"/>
                    <a:pt x="809" y="179"/>
                  </a:cubicBezTo>
                  <a:cubicBezTo>
                    <a:pt x="824" y="179"/>
                    <a:pt x="838" y="182"/>
                    <a:pt x="851" y="188"/>
                  </a:cubicBezTo>
                  <a:cubicBezTo>
                    <a:pt x="851" y="188"/>
                    <a:pt x="851" y="188"/>
                    <a:pt x="852" y="188"/>
                  </a:cubicBezTo>
                  <a:cubicBezTo>
                    <a:pt x="852" y="188"/>
                    <a:pt x="852" y="188"/>
                    <a:pt x="852" y="188"/>
                  </a:cubicBezTo>
                  <a:cubicBezTo>
                    <a:pt x="856" y="191"/>
                    <a:pt x="859" y="192"/>
                    <a:pt x="863" y="194"/>
                  </a:cubicBezTo>
                  <a:cubicBezTo>
                    <a:pt x="866" y="195"/>
                    <a:pt x="870" y="196"/>
                    <a:pt x="874" y="196"/>
                  </a:cubicBezTo>
                  <a:cubicBezTo>
                    <a:pt x="881" y="196"/>
                    <a:pt x="887" y="193"/>
                    <a:pt x="893" y="190"/>
                  </a:cubicBezTo>
                  <a:cubicBezTo>
                    <a:pt x="892" y="0"/>
                    <a:pt x="892" y="0"/>
                    <a:pt x="892" y="0"/>
                  </a:cubicBezTo>
                  <a:cubicBezTo>
                    <a:pt x="570" y="1"/>
                    <a:pt x="249" y="122"/>
                    <a:pt x="0" y="366"/>
                  </a:cubicBezTo>
                  <a:cubicBezTo>
                    <a:pt x="138" y="504"/>
                    <a:pt x="138" y="504"/>
                    <a:pt x="138" y="504"/>
                  </a:cubicBezTo>
                  <a:cubicBezTo>
                    <a:pt x="139" y="505"/>
                    <a:pt x="139" y="505"/>
                    <a:pt x="139" y="505"/>
                  </a:cubicBezTo>
                  <a:cubicBezTo>
                    <a:pt x="140" y="507"/>
                    <a:pt x="142" y="508"/>
                    <a:pt x="142" y="51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16" name="Freeform 20">
              <a:extLst>
                <a:ext uri="{FF2B5EF4-FFF2-40B4-BE49-F238E27FC236}">
                  <a16:creationId xmlns="" xmlns:a16="http://schemas.microsoft.com/office/drawing/2014/main" id="{6FF8E3DF-BBAC-4AEA-A967-CD3691CDF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7713" y="4517198"/>
              <a:ext cx="1189038" cy="854075"/>
            </a:xfrm>
            <a:custGeom>
              <a:avLst/>
              <a:gdLst/>
              <a:ahLst/>
              <a:cxnLst>
                <a:cxn ang="0">
                  <a:pos x="892" y="570"/>
                </a:cxn>
                <a:cxn ang="0">
                  <a:pos x="893" y="567"/>
                </a:cxn>
                <a:cxn ang="0">
                  <a:pos x="895" y="567"/>
                </a:cxn>
                <a:cxn ang="0">
                  <a:pos x="897" y="566"/>
                </a:cxn>
                <a:cxn ang="0">
                  <a:pos x="898" y="565"/>
                </a:cxn>
                <a:cxn ang="0">
                  <a:pos x="899" y="564"/>
                </a:cxn>
                <a:cxn ang="0">
                  <a:pos x="901" y="563"/>
                </a:cxn>
                <a:cxn ang="0">
                  <a:pos x="947" y="558"/>
                </a:cxn>
                <a:cxn ang="0">
                  <a:pos x="947" y="558"/>
                </a:cxn>
                <a:cxn ang="0">
                  <a:pos x="947" y="558"/>
                </a:cxn>
                <a:cxn ang="0">
                  <a:pos x="947" y="558"/>
                </a:cxn>
                <a:cxn ang="0">
                  <a:pos x="960" y="565"/>
                </a:cxn>
                <a:cxn ang="0">
                  <a:pos x="1052" y="548"/>
                </a:cxn>
                <a:cxn ang="0">
                  <a:pos x="1075" y="489"/>
                </a:cxn>
                <a:cxn ang="0">
                  <a:pos x="994" y="406"/>
                </a:cxn>
                <a:cxn ang="0">
                  <a:pos x="951" y="418"/>
                </a:cxn>
                <a:cxn ang="0">
                  <a:pos x="929" y="423"/>
                </a:cxn>
                <a:cxn ang="0">
                  <a:pos x="897" y="412"/>
                </a:cxn>
                <a:cxn ang="0">
                  <a:pos x="896" y="410"/>
                </a:cxn>
                <a:cxn ang="0">
                  <a:pos x="896" y="410"/>
                </a:cxn>
                <a:cxn ang="0">
                  <a:pos x="893" y="408"/>
                </a:cxn>
                <a:cxn ang="0">
                  <a:pos x="892" y="407"/>
                </a:cxn>
                <a:cxn ang="0">
                  <a:pos x="889" y="403"/>
                </a:cxn>
                <a:cxn ang="0">
                  <a:pos x="888" y="402"/>
                </a:cxn>
                <a:cxn ang="0">
                  <a:pos x="888" y="206"/>
                </a:cxn>
                <a:cxn ang="0">
                  <a:pos x="264" y="136"/>
                </a:cxn>
                <a:cxn ang="0">
                  <a:pos x="265" y="137"/>
                </a:cxn>
                <a:cxn ang="0">
                  <a:pos x="265" y="139"/>
                </a:cxn>
                <a:cxn ang="0">
                  <a:pos x="285" y="161"/>
                </a:cxn>
                <a:cxn ang="0">
                  <a:pos x="291" y="163"/>
                </a:cxn>
                <a:cxn ang="0">
                  <a:pos x="291" y="163"/>
                </a:cxn>
                <a:cxn ang="0">
                  <a:pos x="331" y="188"/>
                </a:cxn>
                <a:cxn ang="0">
                  <a:pos x="361" y="263"/>
                </a:cxn>
                <a:cxn ang="0">
                  <a:pos x="282" y="359"/>
                </a:cxn>
                <a:cxn ang="0">
                  <a:pos x="186" y="332"/>
                </a:cxn>
                <a:cxn ang="0">
                  <a:pos x="163" y="296"/>
                </a:cxn>
                <a:cxn ang="0">
                  <a:pos x="159" y="284"/>
                </a:cxn>
                <a:cxn ang="0">
                  <a:pos x="135" y="265"/>
                </a:cxn>
                <a:cxn ang="0">
                  <a:pos x="888" y="772"/>
                </a:cxn>
                <a:cxn ang="0">
                  <a:pos x="888" y="576"/>
                </a:cxn>
              </a:cxnLst>
              <a:rect l="0" t="0" r="r" b="b"/>
              <a:pathLst>
                <a:path w="1075" h="772">
                  <a:moveTo>
                    <a:pt x="891" y="570"/>
                  </a:moveTo>
                  <a:cubicBezTo>
                    <a:pt x="892" y="570"/>
                    <a:pt x="892" y="570"/>
                    <a:pt x="892" y="570"/>
                  </a:cubicBezTo>
                  <a:cubicBezTo>
                    <a:pt x="892" y="568"/>
                    <a:pt x="892" y="568"/>
                    <a:pt x="892" y="568"/>
                  </a:cubicBezTo>
                  <a:cubicBezTo>
                    <a:pt x="893" y="567"/>
                    <a:pt x="893" y="567"/>
                    <a:pt x="893" y="567"/>
                  </a:cubicBezTo>
                  <a:cubicBezTo>
                    <a:pt x="893" y="567"/>
                    <a:pt x="893" y="567"/>
                    <a:pt x="893" y="567"/>
                  </a:cubicBezTo>
                  <a:cubicBezTo>
                    <a:pt x="894" y="567"/>
                    <a:pt x="894" y="567"/>
                    <a:pt x="895" y="567"/>
                  </a:cubicBezTo>
                  <a:cubicBezTo>
                    <a:pt x="896" y="567"/>
                    <a:pt x="896" y="567"/>
                    <a:pt x="896" y="567"/>
                  </a:cubicBezTo>
                  <a:cubicBezTo>
                    <a:pt x="897" y="566"/>
                    <a:pt x="897" y="566"/>
                    <a:pt x="897" y="566"/>
                  </a:cubicBezTo>
                  <a:cubicBezTo>
                    <a:pt x="898" y="565"/>
                    <a:pt x="898" y="565"/>
                    <a:pt x="898" y="565"/>
                  </a:cubicBezTo>
                  <a:cubicBezTo>
                    <a:pt x="898" y="565"/>
                    <a:pt x="898" y="565"/>
                    <a:pt x="898" y="565"/>
                  </a:cubicBezTo>
                  <a:cubicBezTo>
                    <a:pt x="899" y="565"/>
                    <a:pt x="899" y="565"/>
                    <a:pt x="899" y="565"/>
                  </a:cubicBezTo>
                  <a:cubicBezTo>
                    <a:pt x="899" y="564"/>
                    <a:pt x="899" y="564"/>
                    <a:pt x="899" y="564"/>
                  </a:cubicBezTo>
                  <a:cubicBezTo>
                    <a:pt x="899" y="564"/>
                    <a:pt x="899" y="564"/>
                    <a:pt x="899" y="564"/>
                  </a:cubicBezTo>
                  <a:cubicBezTo>
                    <a:pt x="900" y="564"/>
                    <a:pt x="900" y="564"/>
                    <a:pt x="901" y="563"/>
                  </a:cubicBezTo>
                  <a:cubicBezTo>
                    <a:pt x="909" y="558"/>
                    <a:pt x="919" y="555"/>
                    <a:pt x="929" y="555"/>
                  </a:cubicBezTo>
                  <a:cubicBezTo>
                    <a:pt x="935" y="555"/>
                    <a:pt x="941" y="556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47" y="558"/>
                    <a:pt x="947" y="558"/>
                    <a:pt x="947" y="558"/>
                  </a:cubicBezTo>
                  <a:cubicBezTo>
                    <a:pt x="952" y="560"/>
                    <a:pt x="957" y="562"/>
                    <a:pt x="960" y="565"/>
                  </a:cubicBezTo>
                  <a:cubicBezTo>
                    <a:pt x="970" y="569"/>
                    <a:pt x="982" y="572"/>
                    <a:pt x="994" y="572"/>
                  </a:cubicBezTo>
                  <a:cubicBezTo>
                    <a:pt x="1016" y="572"/>
                    <a:pt x="1037" y="563"/>
                    <a:pt x="1052" y="548"/>
                  </a:cubicBezTo>
                  <a:cubicBezTo>
                    <a:pt x="1054" y="546"/>
                    <a:pt x="1055" y="544"/>
                    <a:pt x="1057" y="542"/>
                  </a:cubicBezTo>
                  <a:cubicBezTo>
                    <a:pt x="1068" y="528"/>
                    <a:pt x="1075" y="509"/>
                    <a:pt x="1075" y="489"/>
                  </a:cubicBezTo>
                  <a:cubicBezTo>
                    <a:pt x="1075" y="466"/>
                    <a:pt x="1065" y="444"/>
                    <a:pt x="1050" y="429"/>
                  </a:cubicBezTo>
                  <a:cubicBezTo>
                    <a:pt x="1035" y="415"/>
                    <a:pt x="1016" y="406"/>
                    <a:pt x="994" y="406"/>
                  </a:cubicBezTo>
                  <a:cubicBezTo>
                    <a:pt x="981" y="406"/>
                    <a:pt x="968" y="409"/>
                    <a:pt x="957" y="414"/>
                  </a:cubicBezTo>
                  <a:cubicBezTo>
                    <a:pt x="955" y="416"/>
                    <a:pt x="953" y="417"/>
                    <a:pt x="951" y="418"/>
                  </a:cubicBezTo>
                  <a:cubicBezTo>
                    <a:pt x="944" y="421"/>
                    <a:pt x="937" y="423"/>
                    <a:pt x="929" y="423"/>
                  </a:cubicBezTo>
                  <a:cubicBezTo>
                    <a:pt x="929" y="423"/>
                    <a:pt x="929" y="423"/>
                    <a:pt x="929" y="423"/>
                  </a:cubicBezTo>
                  <a:cubicBezTo>
                    <a:pt x="918" y="423"/>
                    <a:pt x="908" y="419"/>
                    <a:pt x="900" y="413"/>
                  </a:cubicBezTo>
                  <a:cubicBezTo>
                    <a:pt x="899" y="413"/>
                    <a:pt x="898" y="412"/>
                    <a:pt x="897" y="412"/>
                  </a:cubicBezTo>
                  <a:cubicBezTo>
                    <a:pt x="897" y="411"/>
                    <a:pt x="897" y="411"/>
                    <a:pt x="897" y="411"/>
                  </a:cubicBezTo>
                  <a:cubicBezTo>
                    <a:pt x="896" y="410"/>
                    <a:pt x="896" y="410"/>
                    <a:pt x="896" y="410"/>
                  </a:cubicBezTo>
                  <a:cubicBezTo>
                    <a:pt x="896" y="410"/>
                    <a:pt x="896" y="410"/>
                    <a:pt x="896" y="410"/>
                  </a:cubicBezTo>
                  <a:cubicBezTo>
                    <a:pt x="896" y="410"/>
                    <a:pt x="896" y="410"/>
                    <a:pt x="896" y="410"/>
                  </a:cubicBezTo>
                  <a:cubicBezTo>
                    <a:pt x="895" y="410"/>
                    <a:pt x="895" y="410"/>
                    <a:pt x="895" y="410"/>
                  </a:cubicBezTo>
                  <a:cubicBezTo>
                    <a:pt x="894" y="410"/>
                    <a:pt x="894" y="409"/>
                    <a:pt x="893" y="408"/>
                  </a:cubicBezTo>
                  <a:cubicBezTo>
                    <a:pt x="892" y="408"/>
                    <a:pt x="892" y="408"/>
                    <a:pt x="892" y="408"/>
                  </a:cubicBezTo>
                  <a:cubicBezTo>
                    <a:pt x="892" y="407"/>
                    <a:pt x="892" y="407"/>
                    <a:pt x="892" y="407"/>
                  </a:cubicBezTo>
                  <a:cubicBezTo>
                    <a:pt x="891" y="407"/>
                    <a:pt x="891" y="407"/>
                    <a:pt x="891" y="407"/>
                  </a:cubicBezTo>
                  <a:cubicBezTo>
                    <a:pt x="890" y="406"/>
                    <a:pt x="890" y="404"/>
                    <a:pt x="889" y="403"/>
                  </a:cubicBezTo>
                  <a:cubicBezTo>
                    <a:pt x="889" y="403"/>
                    <a:pt x="889" y="403"/>
                    <a:pt x="889" y="403"/>
                  </a:cubicBezTo>
                  <a:cubicBezTo>
                    <a:pt x="889" y="402"/>
                    <a:pt x="888" y="402"/>
                    <a:pt x="888" y="402"/>
                  </a:cubicBezTo>
                  <a:cubicBezTo>
                    <a:pt x="888" y="401"/>
                    <a:pt x="888" y="401"/>
                    <a:pt x="888" y="401"/>
                  </a:cubicBezTo>
                  <a:cubicBezTo>
                    <a:pt x="888" y="206"/>
                    <a:pt x="888" y="206"/>
                    <a:pt x="888" y="206"/>
                  </a:cubicBezTo>
                  <a:cubicBezTo>
                    <a:pt x="696" y="202"/>
                    <a:pt x="526" y="124"/>
                    <a:pt x="400" y="0"/>
                  </a:cubicBezTo>
                  <a:cubicBezTo>
                    <a:pt x="264" y="136"/>
                    <a:pt x="264" y="136"/>
                    <a:pt x="264" y="136"/>
                  </a:cubicBezTo>
                  <a:cubicBezTo>
                    <a:pt x="264" y="136"/>
                    <a:pt x="264" y="136"/>
                    <a:pt x="264" y="136"/>
                  </a:cubicBezTo>
                  <a:cubicBezTo>
                    <a:pt x="264" y="136"/>
                    <a:pt x="265" y="137"/>
                    <a:pt x="265" y="137"/>
                  </a:cubicBezTo>
                  <a:cubicBezTo>
                    <a:pt x="265" y="138"/>
                    <a:pt x="265" y="138"/>
                    <a:pt x="265" y="138"/>
                  </a:cubicBezTo>
                  <a:cubicBezTo>
                    <a:pt x="265" y="138"/>
                    <a:pt x="265" y="139"/>
                    <a:pt x="265" y="139"/>
                  </a:cubicBezTo>
                  <a:cubicBezTo>
                    <a:pt x="267" y="144"/>
                    <a:pt x="269" y="149"/>
                    <a:pt x="274" y="154"/>
                  </a:cubicBezTo>
                  <a:cubicBezTo>
                    <a:pt x="277" y="157"/>
                    <a:pt x="281" y="160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7" y="162"/>
                    <a:pt x="289" y="163"/>
                    <a:pt x="291" y="163"/>
                  </a:cubicBezTo>
                  <a:cubicBezTo>
                    <a:pt x="291" y="163"/>
                    <a:pt x="291" y="163"/>
                    <a:pt x="291" y="163"/>
                  </a:cubicBezTo>
                  <a:cubicBezTo>
                    <a:pt x="291" y="163"/>
                    <a:pt x="291" y="163"/>
                    <a:pt x="291" y="163"/>
                  </a:cubicBezTo>
                  <a:cubicBezTo>
                    <a:pt x="292" y="163"/>
                    <a:pt x="292" y="163"/>
                    <a:pt x="292" y="163"/>
                  </a:cubicBezTo>
                  <a:cubicBezTo>
                    <a:pt x="306" y="168"/>
                    <a:pt x="319" y="176"/>
                    <a:pt x="331" y="188"/>
                  </a:cubicBezTo>
                  <a:cubicBezTo>
                    <a:pt x="348" y="205"/>
                    <a:pt x="358" y="227"/>
                    <a:pt x="360" y="250"/>
                  </a:cubicBezTo>
                  <a:cubicBezTo>
                    <a:pt x="361" y="254"/>
                    <a:pt x="361" y="258"/>
                    <a:pt x="361" y="263"/>
                  </a:cubicBezTo>
                  <a:cubicBezTo>
                    <a:pt x="361" y="288"/>
                    <a:pt x="352" y="313"/>
                    <a:pt x="332" y="332"/>
                  </a:cubicBezTo>
                  <a:cubicBezTo>
                    <a:pt x="318" y="347"/>
                    <a:pt x="300" y="356"/>
                    <a:pt x="282" y="359"/>
                  </a:cubicBezTo>
                  <a:cubicBezTo>
                    <a:pt x="274" y="361"/>
                    <a:pt x="266" y="362"/>
                    <a:pt x="258" y="362"/>
                  </a:cubicBezTo>
                  <a:cubicBezTo>
                    <a:pt x="232" y="362"/>
                    <a:pt x="206" y="352"/>
                    <a:pt x="186" y="332"/>
                  </a:cubicBezTo>
                  <a:cubicBezTo>
                    <a:pt x="176" y="322"/>
                    <a:pt x="168" y="309"/>
                    <a:pt x="163" y="296"/>
                  </a:cubicBezTo>
                  <a:cubicBezTo>
                    <a:pt x="163" y="296"/>
                    <a:pt x="163" y="296"/>
                    <a:pt x="163" y="296"/>
                  </a:cubicBezTo>
                  <a:cubicBezTo>
                    <a:pt x="163" y="295"/>
                    <a:pt x="163" y="295"/>
                    <a:pt x="163" y="295"/>
                  </a:cubicBezTo>
                  <a:cubicBezTo>
                    <a:pt x="162" y="291"/>
                    <a:pt x="161" y="287"/>
                    <a:pt x="159" y="284"/>
                  </a:cubicBezTo>
                  <a:cubicBezTo>
                    <a:pt x="158" y="280"/>
                    <a:pt x="155" y="277"/>
                    <a:pt x="153" y="275"/>
                  </a:cubicBezTo>
                  <a:cubicBezTo>
                    <a:pt x="148" y="270"/>
                    <a:pt x="141" y="267"/>
                    <a:pt x="135" y="265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228" y="627"/>
                    <a:pt x="540" y="768"/>
                    <a:pt x="888" y="772"/>
                  </a:cubicBezTo>
                  <a:cubicBezTo>
                    <a:pt x="888" y="577"/>
                    <a:pt x="888" y="577"/>
                    <a:pt x="888" y="577"/>
                  </a:cubicBezTo>
                  <a:cubicBezTo>
                    <a:pt x="888" y="576"/>
                    <a:pt x="888" y="576"/>
                    <a:pt x="888" y="576"/>
                  </a:cubicBezTo>
                  <a:cubicBezTo>
                    <a:pt x="888" y="574"/>
                    <a:pt x="889" y="572"/>
                    <a:pt x="891" y="57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17" name="Freeform 23">
              <a:extLst>
                <a:ext uri="{FF2B5EF4-FFF2-40B4-BE49-F238E27FC236}">
                  <a16:creationId xmlns="" xmlns:a16="http://schemas.microsoft.com/office/drawing/2014/main" id="{1C3A47DA-3829-425F-91F9-0336298CDD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8226" y="2970973"/>
              <a:ext cx="846138" cy="987425"/>
            </a:xfrm>
            <a:custGeom>
              <a:avLst/>
              <a:gdLst/>
              <a:ahLst/>
              <a:cxnLst>
                <a:cxn ang="0">
                  <a:pos x="255" y="140"/>
                </a:cxn>
                <a:cxn ang="0">
                  <a:pos x="253" y="141"/>
                </a:cxn>
                <a:cxn ang="0">
                  <a:pos x="253" y="141"/>
                </a:cxn>
                <a:cxn ang="0">
                  <a:pos x="245" y="140"/>
                </a:cxn>
                <a:cxn ang="0">
                  <a:pos x="248" y="140"/>
                </a:cxn>
                <a:cxn ang="0">
                  <a:pos x="247" y="139"/>
                </a:cxn>
                <a:cxn ang="0">
                  <a:pos x="246" y="139"/>
                </a:cxn>
                <a:cxn ang="0">
                  <a:pos x="246" y="138"/>
                </a:cxn>
                <a:cxn ang="0">
                  <a:pos x="218" y="124"/>
                </a:cxn>
                <a:cxn ang="0">
                  <a:pos x="208" y="110"/>
                </a:cxn>
                <a:cxn ang="0">
                  <a:pos x="208" y="110"/>
                </a:cxn>
                <a:cxn ang="0">
                  <a:pos x="207" y="109"/>
                </a:cxn>
                <a:cxn ang="0">
                  <a:pos x="207" y="109"/>
                </a:cxn>
                <a:cxn ang="0">
                  <a:pos x="184" y="66"/>
                </a:cxn>
                <a:cxn ang="0">
                  <a:pos x="111" y="44"/>
                </a:cxn>
                <a:cxn ang="0">
                  <a:pos x="44" y="129"/>
                </a:cxn>
                <a:cxn ang="0">
                  <a:pos x="67" y="184"/>
                </a:cxn>
                <a:cxn ang="0">
                  <a:pos x="106" y="206"/>
                </a:cxn>
                <a:cxn ang="0">
                  <a:pos x="124" y="217"/>
                </a:cxn>
                <a:cxn ang="0">
                  <a:pos x="140" y="248"/>
                </a:cxn>
                <a:cxn ang="0">
                  <a:pos x="140" y="249"/>
                </a:cxn>
                <a:cxn ang="0">
                  <a:pos x="133" y="253"/>
                </a:cxn>
                <a:cxn ang="0">
                  <a:pos x="137" y="254"/>
                </a:cxn>
                <a:cxn ang="0">
                  <a:pos x="138" y="258"/>
                </a:cxn>
                <a:cxn ang="0">
                  <a:pos x="138" y="260"/>
                </a:cxn>
                <a:cxn ang="0">
                  <a:pos x="200" y="893"/>
                </a:cxn>
                <a:cxn ang="0">
                  <a:pos x="398" y="872"/>
                </a:cxn>
                <a:cxn ang="0">
                  <a:pos x="392" y="852"/>
                </a:cxn>
                <a:cxn ang="0">
                  <a:pos x="392" y="852"/>
                </a:cxn>
                <a:cxn ang="0">
                  <a:pos x="381" y="806"/>
                </a:cxn>
                <a:cxn ang="0">
                  <a:pos x="414" y="731"/>
                </a:cxn>
                <a:cxn ang="0">
                  <a:pos x="546" y="726"/>
                </a:cxn>
                <a:cxn ang="0">
                  <a:pos x="577" y="848"/>
                </a:cxn>
                <a:cxn ang="0">
                  <a:pos x="576" y="849"/>
                </a:cxn>
                <a:cxn ang="0">
                  <a:pos x="569" y="872"/>
                </a:cxn>
                <a:cxn ang="0">
                  <a:pos x="766" y="893"/>
                </a:cxn>
                <a:cxn ang="0">
                  <a:pos x="261" y="138"/>
                </a:cxn>
              </a:cxnLst>
              <a:rect l="0" t="0" r="r" b="b"/>
              <a:pathLst>
                <a:path w="766" h="893">
                  <a:moveTo>
                    <a:pt x="255" y="140"/>
                  </a:moveTo>
                  <a:cubicBezTo>
                    <a:pt x="255" y="140"/>
                    <a:pt x="255" y="140"/>
                    <a:pt x="255" y="140"/>
                  </a:cubicBezTo>
                  <a:cubicBezTo>
                    <a:pt x="254" y="140"/>
                    <a:pt x="254" y="140"/>
                    <a:pt x="254" y="140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45" y="141"/>
                    <a:pt x="245" y="141"/>
                    <a:pt x="245" y="141"/>
                  </a:cubicBezTo>
                  <a:cubicBezTo>
                    <a:pt x="245" y="140"/>
                    <a:pt x="245" y="140"/>
                    <a:pt x="245" y="140"/>
                  </a:cubicBezTo>
                  <a:cubicBezTo>
                    <a:pt x="245" y="140"/>
                    <a:pt x="247" y="140"/>
                    <a:pt x="246" y="140"/>
                  </a:cubicBezTo>
                  <a:cubicBezTo>
                    <a:pt x="248" y="140"/>
                    <a:pt x="248" y="140"/>
                    <a:pt x="248" y="140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5" y="138"/>
                    <a:pt x="245" y="138"/>
                    <a:pt x="244" y="138"/>
                  </a:cubicBezTo>
                  <a:cubicBezTo>
                    <a:pt x="235" y="136"/>
                    <a:pt x="225" y="131"/>
                    <a:pt x="218" y="124"/>
                  </a:cubicBezTo>
                  <a:cubicBezTo>
                    <a:pt x="214" y="120"/>
                    <a:pt x="210" y="115"/>
                    <a:pt x="208" y="110"/>
                  </a:cubicBezTo>
                  <a:cubicBezTo>
                    <a:pt x="208" y="110"/>
                    <a:pt x="208" y="110"/>
                    <a:pt x="208" y="110"/>
                  </a:cubicBezTo>
                  <a:cubicBezTo>
                    <a:pt x="208" y="110"/>
                    <a:pt x="208" y="110"/>
                    <a:pt x="208" y="110"/>
                  </a:cubicBezTo>
                  <a:cubicBezTo>
                    <a:pt x="208" y="110"/>
                    <a:pt x="208" y="110"/>
                    <a:pt x="208" y="110"/>
                  </a:cubicBezTo>
                  <a:cubicBezTo>
                    <a:pt x="208" y="109"/>
                    <a:pt x="208" y="109"/>
                    <a:pt x="208" y="109"/>
                  </a:cubicBezTo>
                  <a:cubicBezTo>
                    <a:pt x="207" y="109"/>
                    <a:pt x="207" y="109"/>
                    <a:pt x="207" y="109"/>
                  </a:cubicBezTo>
                  <a:cubicBezTo>
                    <a:pt x="207" y="109"/>
                    <a:pt x="207" y="109"/>
                    <a:pt x="207" y="109"/>
                  </a:cubicBezTo>
                  <a:cubicBezTo>
                    <a:pt x="207" y="109"/>
                    <a:pt x="207" y="109"/>
                    <a:pt x="207" y="109"/>
                  </a:cubicBezTo>
                  <a:cubicBezTo>
                    <a:pt x="205" y="104"/>
                    <a:pt x="204" y="99"/>
                    <a:pt x="203" y="95"/>
                  </a:cubicBezTo>
                  <a:cubicBezTo>
                    <a:pt x="199" y="85"/>
                    <a:pt x="193" y="75"/>
                    <a:pt x="184" y="66"/>
                  </a:cubicBezTo>
                  <a:cubicBezTo>
                    <a:pt x="168" y="50"/>
                    <a:pt x="147" y="42"/>
                    <a:pt x="126" y="42"/>
                  </a:cubicBezTo>
                  <a:cubicBezTo>
                    <a:pt x="121" y="42"/>
                    <a:pt x="116" y="43"/>
                    <a:pt x="111" y="44"/>
                  </a:cubicBezTo>
                  <a:cubicBezTo>
                    <a:pt x="96" y="47"/>
                    <a:pt x="81" y="55"/>
                    <a:pt x="69" y="67"/>
                  </a:cubicBezTo>
                  <a:cubicBezTo>
                    <a:pt x="52" y="84"/>
                    <a:pt x="44" y="106"/>
                    <a:pt x="44" y="129"/>
                  </a:cubicBezTo>
                  <a:cubicBezTo>
                    <a:pt x="44" y="132"/>
                    <a:pt x="44" y="134"/>
                    <a:pt x="44" y="137"/>
                  </a:cubicBezTo>
                  <a:cubicBezTo>
                    <a:pt x="46" y="154"/>
                    <a:pt x="54" y="170"/>
                    <a:pt x="67" y="184"/>
                  </a:cubicBezTo>
                  <a:cubicBezTo>
                    <a:pt x="76" y="193"/>
                    <a:pt x="87" y="199"/>
                    <a:pt x="99" y="203"/>
                  </a:cubicBezTo>
                  <a:cubicBezTo>
                    <a:pt x="101" y="204"/>
                    <a:pt x="104" y="205"/>
                    <a:pt x="106" y="206"/>
                  </a:cubicBezTo>
                  <a:cubicBezTo>
                    <a:pt x="113" y="208"/>
                    <a:pt x="119" y="212"/>
                    <a:pt x="124" y="217"/>
                  </a:cubicBezTo>
                  <a:cubicBezTo>
                    <a:pt x="124" y="217"/>
                    <a:pt x="124" y="217"/>
                    <a:pt x="124" y="217"/>
                  </a:cubicBezTo>
                  <a:cubicBezTo>
                    <a:pt x="132" y="225"/>
                    <a:pt x="137" y="235"/>
                    <a:pt x="139" y="245"/>
                  </a:cubicBezTo>
                  <a:cubicBezTo>
                    <a:pt x="139" y="246"/>
                    <a:pt x="140" y="247"/>
                    <a:pt x="140" y="248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0" y="250"/>
                    <a:pt x="136" y="251"/>
                    <a:pt x="136" y="251"/>
                  </a:cubicBezTo>
                  <a:cubicBezTo>
                    <a:pt x="136" y="252"/>
                    <a:pt x="133" y="253"/>
                    <a:pt x="133" y="253"/>
                  </a:cubicBezTo>
                  <a:cubicBezTo>
                    <a:pt x="133" y="254"/>
                    <a:pt x="133" y="254"/>
                    <a:pt x="133" y="254"/>
                  </a:cubicBezTo>
                  <a:cubicBezTo>
                    <a:pt x="133" y="254"/>
                    <a:pt x="137" y="254"/>
                    <a:pt x="137" y="254"/>
                  </a:cubicBezTo>
                  <a:cubicBezTo>
                    <a:pt x="137" y="256"/>
                    <a:pt x="138" y="257"/>
                    <a:pt x="138" y="258"/>
                  </a:cubicBezTo>
                  <a:cubicBezTo>
                    <a:pt x="138" y="258"/>
                    <a:pt x="139" y="258"/>
                    <a:pt x="138" y="258"/>
                  </a:cubicBezTo>
                  <a:cubicBezTo>
                    <a:pt x="138" y="259"/>
                    <a:pt x="138" y="259"/>
                    <a:pt x="138" y="260"/>
                  </a:cubicBezTo>
                  <a:cubicBezTo>
                    <a:pt x="138" y="260"/>
                    <a:pt x="138" y="260"/>
                    <a:pt x="138" y="26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132" y="537"/>
                    <a:pt x="199" y="717"/>
                    <a:pt x="200" y="893"/>
                  </a:cubicBezTo>
                  <a:cubicBezTo>
                    <a:pt x="391" y="893"/>
                    <a:pt x="391" y="893"/>
                    <a:pt x="391" y="893"/>
                  </a:cubicBezTo>
                  <a:cubicBezTo>
                    <a:pt x="395" y="885"/>
                    <a:pt x="398" y="879"/>
                    <a:pt x="398" y="872"/>
                  </a:cubicBezTo>
                  <a:cubicBezTo>
                    <a:pt x="398" y="867"/>
                    <a:pt x="397" y="862"/>
                    <a:pt x="395" y="858"/>
                  </a:cubicBezTo>
                  <a:cubicBezTo>
                    <a:pt x="394" y="856"/>
                    <a:pt x="393" y="854"/>
                    <a:pt x="392" y="852"/>
                  </a:cubicBezTo>
                  <a:cubicBezTo>
                    <a:pt x="392" y="852"/>
                    <a:pt x="392" y="852"/>
                    <a:pt x="392" y="852"/>
                  </a:cubicBezTo>
                  <a:cubicBezTo>
                    <a:pt x="392" y="852"/>
                    <a:pt x="392" y="852"/>
                    <a:pt x="392" y="852"/>
                  </a:cubicBezTo>
                  <a:cubicBezTo>
                    <a:pt x="392" y="851"/>
                    <a:pt x="392" y="851"/>
                    <a:pt x="392" y="851"/>
                  </a:cubicBezTo>
                  <a:cubicBezTo>
                    <a:pt x="385" y="838"/>
                    <a:pt x="381" y="822"/>
                    <a:pt x="381" y="806"/>
                  </a:cubicBezTo>
                  <a:cubicBezTo>
                    <a:pt x="381" y="778"/>
                    <a:pt x="393" y="752"/>
                    <a:pt x="412" y="733"/>
                  </a:cubicBezTo>
                  <a:cubicBezTo>
                    <a:pt x="413" y="733"/>
                    <a:pt x="413" y="732"/>
                    <a:pt x="414" y="731"/>
                  </a:cubicBezTo>
                  <a:cubicBezTo>
                    <a:pt x="431" y="714"/>
                    <a:pt x="456" y="703"/>
                    <a:pt x="483" y="703"/>
                  </a:cubicBezTo>
                  <a:cubicBezTo>
                    <a:pt x="507" y="703"/>
                    <a:pt x="529" y="711"/>
                    <a:pt x="546" y="726"/>
                  </a:cubicBezTo>
                  <a:cubicBezTo>
                    <a:pt x="570" y="744"/>
                    <a:pt x="586" y="774"/>
                    <a:pt x="586" y="806"/>
                  </a:cubicBezTo>
                  <a:cubicBezTo>
                    <a:pt x="586" y="821"/>
                    <a:pt x="582" y="835"/>
                    <a:pt x="577" y="848"/>
                  </a:cubicBezTo>
                  <a:cubicBezTo>
                    <a:pt x="577" y="848"/>
                    <a:pt x="576" y="848"/>
                    <a:pt x="576" y="849"/>
                  </a:cubicBezTo>
                  <a:cubicBezTo>
                    <a:pt x="576" y="849"/>
                    <a:pt x="576" y="849"/>
                    <a:pt x="576" y="849"/>
                  </a:cubicBezTo>
                  <a:cubicBezTo>
                    <a:pt x="574" y="853"/>
                    <a:pt x="572" y="856"/>
                    <a:pt x="570" y="860"/>
                  </a:cubicBezTo>
                  <a:cubicBezTo>
                    <a:pt x="569" y="863"/>
                    <a:pt x="569" y="868"/>
                    <a:pt x="569" y="872"/>
                  </a:cubicBezTo>
                  <a:cubicBezTo>
                    <a:pt x="569" y="879"/>
                    <a:pt x="571" y="885"/>
                    <a:pt x="575" y="893"/>
                  </a:cubicBezTo>
                  <a:cubicBezTo>
                    <a:pt x="766" y="893"/>
                    <a:pt x="766" y="893"/>
                    <a:pt x="766" y="893"/>
                  </a:cubicBezTo>
                  <a:cubicBezTo>
                    <a:pt x="765" y="569"/>
                    <a:pt x="643" y="247"/>
                    <a:pt x="400" y="0"/>
                  </a:cubicBezTo>
                  <a:cubicBezTo>
                    <a:pt x="261" y="138"/>
                    <a:pt x="261" y="138"/>
                    <a:pt x="261" y="138"/>
                  </a:cubicBezTo>
                  <a:cubicBezTo>
                    <a:pt x="259" y="140"/>
                    <a:pt x="257" y="140"/>
                    <a:pt x="255" y="140"/>
                  </a:cubicBezTo>
                  <a:close/>
                </a:path>
              </a:pathLst>
            </a:custGeom>
            <a:solidFill>
              <a:schemeClr val="accent5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18" name="Freeform 22">
              <a:extLst>
                <a:ext uri="{FF2B5EF4-FFF2-40B4-BE49-F238E27FC236}">
                  <a16:creationId xmlns="" xmlns:a16="http://schemas.microsoft.com/office/drawing/2014/main" id="{4FF52F9E-5472-4B3D-AF76-286811F24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876" y="3766310"/>
              <a:ext cx="852488" cy="1190625"/>
            </a:xfrm>
            <a:custGeom>
              <a:avLst/>
              <a:gdLst/>
              <a:ahLst/>
              <a:cxnLst>
                <a:cxn ang="0">
                  <a:pos x="569" y="184"/>
                </a:cxn>
                <a:cxn ang="0">
                  <a:pos x="570" y="182"/>
                </a:cxn>
                <a:cxn ang="0">
                  <a:pos x="567" y="180"/>
                </a:cxn>
                <a:cxn ang="0">
                  <a:pos x="565" y="178"/>
                </a:cxn>
                <a:cxn ang="0">
                  <a:pos x="564" y="177"/>
                </a:cxn>
                <a:cxn ang="0">
                  <a:pos x="563" y="176"/>
                </a:cxn>
                <a:cxn ang="0">
                  <a:pos x="562" y="175"/>
                </a:cxn>
                <a:cxn ang="0">
                  <a:pos x="557" y="129"/>
                </a:cxn>
                <a:cxn ang="0">
                  <a:pos x="557" y="129"/>
                </a:cxn>
                <a:cxn ang="0">
                  <a:pos x="557" y="128"/>
                </a:cxn>
                <a:cxn ang="0">
                  <a:pos x="557" y="128"/>
                </a:cxn>
                <a:cxn ang="0">
                  <a:pos x="564" y="115"/>
                </a:cxn>
                <a:cxn ang="0">
                  <a:pos x="547" y="23"/>
                </a:cxn>
                <a:cxn ang="0">
                  <a:pos x="488" y="0"/>
                </a:cxn>
                <a:cxn ang="0">
                  <a:pos x="405" y="82"/>
                </a:cxn>
                <a:cxn ang="0">
                  <a:pos x="415" y="125"/>
                </a:cxn>
                <a:cxn ang="0">
                  <a:pos x="418" y="146"/>
                </a:cxn>
                <a:cxn ang="0">
                  <a:pos x="410" y="179"/>
                </a:cxn>
                <a:cxn ang="0">
                  <a:pos x="409" y="182"/>
                </a:cxn>
                <a:cxn ang="0">
                  <a:pos x="409" y="181"/>
                </a:cxn>
                <a:cxn ang="0">
                  <a:pos x="407" y="183"/>
                </a:cxn>
                <a:cxn ang="0">
                  <a:pos x="406" y="184"/>
                </a:cxn>
                <a:cxn ang="0">
                  <a:pos x="402" y="186"/>
                </a:cxn>
                <a:cxn ang="0">
                  <a:pos x="401" y="190"/>
                </a:cxn>
                <a:cxn ang="0">
                  <a:pos x="205" y="190"/>
                </a:cxn>
                <a:cxn ang="0">
                  <a:pos x="136" y="811"/>
                </a:cxn>
                <a:cxn ang="0">
                  <a:pos x="162" y="789"/>
                </a:cxn>
                <a:cxn ang="0">
                  <a:pos x="163" y="783"/>
                </a:cxn>
                <a:cxn ang="0">
                  <a:pos x="163" y="782"/>
                </a:cxn>
                <a:cxn ang="0">
                  <a:pos x="259" y="713"/>
                </a:cxn>
                <a:cxn ang="0">
                  <a:pos x="362" y="816"/>
                </a:cxn>
                <a:cxn ang="0">
                  <a:pos x="297" y="911"/>
                </a:cxn>
                <a:cxn ang="0">
                  <a:pos x="295" y="911"/>
                </a:cxn>
                <a:cxn ang="0">
                  <a:pos x="275" y="921"/>
                </a:cxn>
                <a:cxn ang="0">
                  <a:pos x="400" y="1076"/>
                </a:cxn>
                <a:cxn ang="0">
                  <a:pos x="576" y="190"/>
                </a:cxn>
                <a:cxn ang="0">
                  <a:pos x="569" y="186"/>
                </a:cxn>
              </a:cxnLst>
              <a:rect l="0" t="0" r="r" b="b"/>
              <a:pathLst>
                <a:path w="771" h="1076">
                  <a:moveTo>
                    <a:pt x="569" y="186"/>
                  </a:moveTo>
                  <a:cubicBezTo>
                    <a:pt x="569" y="184"/>
                    <a:pt x="569" y="184"/>
                    <a:pt x="569" y="184"/>
                  </a:cubicBezTo>
                  <a:cubicBezTo>
                    <a:pt x="569" y="183"/>
                    <a:pt x="569" y="183"/>
                    <a:pt x="569" y="183"/>
                  </a:cubicBezTo>
                  <a:cubicBezTo>
                    <a:pt x="570" y="182"/>
                    <a:pt x="570" y="182"/>
                    <a:pt x="570" y="182"/>
                  </a:cubicBezTo>
                  <a:cubicBezTo>
                    <a:pt x="570" y="182"/>
                    <a:pt x="570" y="182"/>
                    <a:pt x="570" y="182"/>
                  </a:cubicBezTo>
                  <a:cubicBezTo>
                    <a:pt x="566" y="181"/>
                    <a:pt x="567" y="181"/>
                    <a:pt x="567" y="180"/>
                  </a:cubicBezTo>
                  <a:cubicBezTo>
                    <a:pt x="566" y="180"/>
                    <a:pt x="566" y="180"/>
                    <a:pt x="566" y="180"/>
                  </a:cubicBezTo>
                  <a:cubicBezTo>
                    <a:pt x="565" y="178"/>
                    <a:pt x="565" y="178"/>
                    <a:pt x="565" y="178"/>
                  </a:cubicBezTo>
                  <a:cubicBezTo>
                    <a:pt x="564" y="178"/>
                    <a:pt x="564" y="178"/>
                    <a:pt x="564" y="178"/>
                  </a:cubicBezTo>
                  <a:cubicBezTo>
                    <a:pt x="564" y="177"/>
                    <a:pt x="564" y="177"/>
                    <a:pt x="564" y="177"/>
                  </a:cubicBezTo>
                  <a:cubicBezTo>
                    <a:pt x="564" y="177"/>
                    <a:pt x="564" y="177"/>
                    <a:pt x="564" y="177"/>
                  </a:cubicBezTo>
                  <a:cubicBezTo>
                    <a:pt x="563" y="176"/>
                    <a:pt x="563" y="176"/>
                    <a:pt x="563" y="176"/>
                  </a:cubicBezTo>
                  <a:cubicBezTo>
                    <a:pt x="563" y="176"/>
                    <a:pt x="563" y="176"/>
                    <a:pt x="563" y="176"/>
                  </a:cubicBezTo>
                  <a:cubicBezTo>
                    <a:pt x="563" y="175"/>
                    <a:pt x="563" y="175"/>
                    <a:pt x="562" y="175"/>
                  </a:cubicBezTo>
                  <a:cubicBezTo>
                    <a:pt x="557" y="166"/>
                    <a:pt x="554" y="157"/>
                    <a:pt x="554" y="146"/>
                  </a:cubicBezTo>
                  <a:cubicBezTo>
                    <a:pt x="554" y="140"/>
                    <a:pt x="555" y="134"/>
                    <a:pt x="557" y="129"/>
                  </a:cubicBezTo>
                  <a:cubicBezTo>
                    <a:pt x="557" y="129"/>
                    <a:pt x="557" y="129"/>
                    <a:pt x="557" y="129"/>
                  </a:cubicBezTo>
                  <a:cubicBezTo>
                    <a:pt x="557" y="129"/>
                    <a:pt x="557" y="129"/>
                    <a:pt x="557" y="129"/>
                  </a:cubicBezTo>
                  <a:cubicBezTo>
                    <a:pt x="557" y="128"/>
                    <a:pt x="557" y="128"/>
                    <a:pt x="557" y="128"/>
                  </a:cubicBezTo>
                  <a:cubicBezTo>
                    <a:pt x="557" y="128"/>
                    <a:pt x="557" y="128"/>
                    <a:pt x="557" y="128"/>
                  </a:cubicBezTo>
                  <a:cubicBezTo>
                    <a:pt x="557" y="128"/>
                    <a:pt x="557" y="128"/>
                    <a:pt x="557" y="128"/>
                  </a:cubicBezTo>
                  <a:cubicBezTo>
                    <a:pt x="557" y="128"/>
                    <a:pt x="557" y="128"/>
                    <a:pt x="557" y="128"/>
                  </a:cubicBezTo>
                  <a:cubicBezTo>
                    <a:pt x="557" y="128"/>
                    <a:pt x="557" y="128"/>
                    <a:pt x="557" y="128"/>
                  </a:cubicBezTo>
                  <a:cubicBezTo>
                    <a:pt x="559" y="123"/>
                    <a:pt x="561" y="119"/>
                    <a:pt x="564" y="115"/>
                  </a:cubicBezTo>
                  <a:cubicBezTo>
                    <a:pt x="568" y="105"/>
                    <a:pt x="571" y="94"/>
                    <a:pt x="571" y="82"/>
                  </a:cubicBezTo>
                  <a:cubicBezTo>
                    <a:pt x="571" y="59"/>
                    <a:pt x="562" y="38"/>
                    <a:pt x="547" y="23"/>
                  </a:cubicBezTo>
                  <a:cubicBezTo>
                    <a:pt x="545" y="22"/>
                    <a:pt x="543" y="20"/>
                    <a:pt x="541" y="18"/>
                  </a:cubicBezTo>
                  <a:cubicBezTo>
                    <a:pt x="527" y="7"/>
                    <a:pt x="508" y="0"/>
                    <a:pt x="488" y="0"/>
                  </a:cubicBezTo>
                  <a:cubicBezTo>
                    <a:pt x="465" y="0"/>
                    <a:pt x="443" y="10"/>
                    <a:pt x="428" y="25"/>
                  </a:cubicBezTo>
                  <a:cubicBezTo>
                    <a:pt x="414" y="40"/>
                    <a:pt x="405" y="60"/>
                    <a:pt x="405" y="82"/>
                  </a:cubicBezTo>
                  <a:cubicBezTo>
                    <a:pt x="405" y="95"/>
                    <a:pt x="408" y="107"/>
                    <a:pt x="413" y="118"/>
                  </a:cubicBezTo>
                  <a:cubicBezTo>
                    <a:pt x="415" y="120"/>
                    <a:pt x="414" y="122"/>
                    <a:pt x="415" y="125"/>
                  </a:cubicBezTo>
                  <a:cubicBezTo>
                    <a:pt x="418" y="131"/>
                    <a:pt x="418" y="138"/>
                    <a:pt x="418" y="146"/>
                  </a:cubicBezTo>
                  <a:cubicBezTo>
                    <a:pt x="418" y="146"/>
                    <a:pt x="418" y="146"/>
                    <a:pt x="418" y="146"/>
                  </a:cubicBezTo>
                  <a:cubicBezTo>
                    <a:pt x="418" y="157"/>
                    <a:pt x="416" y="167"/>
                    <a:pt x="410" y="176"/>
                  </a:cubicBezTo>
                  <a:cubicBezTo>
                    <a:pt x="410" y="177"/>
                    <a:pt x="410" y="178"/>
                    <a:pt x="410" y="179"/>
                  </a:cubicBezTo>
                  <a:cubicBezTo>
                    <a:pt x="410" y="180"/>
                    <a:pt x="410" y="180"/>
                    <a:pt x="410" y="180"/>
                  </a:cubicBezTo>
                  <a:cubicBezTo>
                    <a:pt x="409" y="182"/>
                    <a:pt x="409" y="182"/>
                    <a:pt x="409" y="182"/>
                  </a:cubicBezTo>
                  <a:cubicBezTo>
                    <a:pt x="409" y="182"/>
                    <a:pt x="409" y="182"/>
                    <a:pt x="409" y="182"/>
                  </a:cubicBezTo>
                  <a:cubicBezTo>
                    <a:pt x="409" y="181"/>
                    <a:pt x="409" y="181"/>
                    <a:pt x="409" y="181"/>
                  </a:cubicBezTo>
                  <a:cubicBezTo>
                    <a:pt x="409" y="181"/>
                    <a:pt x="409" y="181"/>
                    <a:pt x="409" y="181"/>
                  </a:cubicBezTo>
                  <a:cubicBezTo>
                    <a:pt x="409" y="182"/>
                    <a:pt x="408" y="182"/>
                    <a:pt x="407" y="183"/>
                  </a:cubicBezTo>
                  <a:cubicBezTo>
                    <a:pt x="407" y="184"/>
                    <a:pt x="407" y="184"/>
                    <a:pt x="407" y="184"/>
                  </a:cubicBezTo>
                  <a:cubicBezTo>
                    <a:pt x="406" y="184"/>
                    <a:pt x="406" y="184"/>
                    <a:pt x="406" y="184"/>
                  </a:cubicBezTo>
                  <a:cubicBezTo>
                    <a:pt x="406" y="184"/>
                    <a:pt x="406" y="184"/>
                    <a:pt x="406" y="184"/>
                  </a:cubicBezTo>
                  <a:cubicBezTo>
                    <a:pt x="405" y="185"/>
                    <a:pt x="403" y="186"/>
                    <a:pt x="402" y="186"/>
                  </a:cubicBezTo>
                  <a:cubicBezTo>
                    <a:pt x="402" y="186"/>
                    <a:pt x="402" y="188"/>
                    <a:pt x="402" y="188"/>
                  </a:cubicBezTo>
                  <a:cubicBezTo>
                    <a:pt x="401" y="188"/>
                    <a:pt x="401" y="190"/>
                    <a:pt x="401" y="190"/>
                  </a:cubicBezTo>
                  <a:cubicBezTo>
                    <a:pt x="400" y="190"/>
                    <a:pt x="400" y="190"/>
                    <a:pt x="400" y="190"/>
                  </a:cubicBezTo>
                  <a:cubicBezTo>
                    <a:pt x="205" y="190"/>
                    <a:pt x="205" y="190"/>
                    <a:pt x="205" y="190"/>
                  </a:cubicBezTo>
                  <a:cubicBezTo>
                    <a:pt x="201" y="374"/>
                    <a:pt x="124" y="550"/>
                    <a:pt x="0" y="675"/>
                  </a:cubicBezTo>
                  <a:cubicBezTo>
                    <a:pt x="136" y="811"/>
                    <a:pt x="136" y="811"/>
                    <a:pt x="136" y="811"/>
                  </a:cubicBezTo>
                  <a:cubicBezTo>
                    <a:pt x="143" y="809"/>
                    <a:pt x="149" y="806"/>
                    <a:pt x="154" y="801"/>
                  </a:cubicBezTo>
                  <a:cubicBezTo>
                    <a:pt x="157" y="797"/>
                    <a:pt x="160" y="793"/>
                    <a:pt x="162" y="789"/>
                  </a:cubicBezTo>
                  <a:cubicBezTo>
                    <a:pt x="162" y="787"/>
                    <a:pt x="163" y="785"/>
                    <a:pt x="163" y="783"/>
                  </a:cubicBezTo>
                  <a:cubicBezTo>
                    <a:pt x="163" y="783"/>
                    <a:pt x="163" y="783"/>
                    <a:pt x="163" y="783"/>
                  </a:cubicBezTo>
                  <a:cubicBezTo>
                    <a:pt x="163" y="783"/>
                    <a:pt x="163" y="783"/>
                    <a:pt x="163" y="783"/>
                  </a:cubicBezTo>
                  <a:cubicBezTo>
                    <a:pt x="163" y="782"/>
                    <a:pt x="163" y="782"/>
                    <a:pt x="163" y="782"/>
                  </a:cubicBezTo>
                  <a:cubicBezTo>
                    <a:pt x="168" y="768"/>
                    <a:pt x="177" y="755"/>
                    <a:pt x="188" y="743"/>
                  </a:cubicBezTo>
                  <a:cubicBezTo>
                    <a:pt x="208" y="724"/>
                    <a:pt x="233" y="713"/>
                    <a:pt x="259" y="713"/>
                  </a:cubicBezTo>
                  <a:cubicBezTo>
                    <a:pt x="286" y="713"/>
                    <a:pt x="312" y="723"/>
                    <a:pt x="332" y="743"/>
                  </a:cubicBezTo>
                  <a:cubicBezTo>
                    <a:pt x="352" y="763"/>
                    <a:pt x="362" y="790"/>
                    <a:pt x="362" y="816"/>
                  </a:cubicBezTo>
                  <a:cubicBezTo>
                    <a:pt x="362" y="842"/>
                    <a:pt x="352" y="868"/>
                    <a:pt x="332" y="888"/>
                  </a:cubicBezTo>
                  <a:cubicBezTo>
                    <a:pt x="322" y="898"/>
                    <a:pt x="310" y="906"/>
                    <a:pt x="297" y="911"/>
                  </a:cubicBezTo>
                  <a:cubicBezTo>
                    <a:pt x="296" y="911"/>
                    <a:pt x="296" y="911"/>
                    <a:pt x="296" y="911"/>
                  </a:cubicBezTo>
                  <a:cubicBezTo>
                    <a:pt x="296" y="911"/>
                    <a:pt x="296" y="911"/>
                    <a:pt x="295" y="911"/>
                  </a:cubicBezTo>
                  <a:cubicBezTo>
                    <a:pt x="291" y="912"/>
                    <a:pt x="288" y="913"/>
                    <a:pt x="284" y="915"/>
                  </a:cubicBezTo>
                  <a:cubicBezTo>
                    <a:pt x="281" y="916"/>
                    <a:pt x="278" y="918"/>
                    <a:pt x="275" y="921"/>
                  </a:cubicBezTo>
                  <a:cubicBezTo>
                    <a:pt x="270" y="926"/>
                    <a:pt x="267" y="933"/>
                    <a:pt x="266" y="939"/>
                  </a:cubicBezTo>
                  <a:cubicBezTo>
                    <a:pt x="400" y="1076"/>
                    <a:pt x="400" y="1076"/>
                    <a:pt x="400" y="1076"/>
                  </a:cubicBezTo>
                  <a:cubicBezTo>
                    <a:pt x="627" y="847"/>
                    <a:pt x="767" y="534"/>
                    <a:pt x="771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0"/>
                    <a:pt x="575" y="190"/>
                    <a:pt x="575" y="190"/>
                  </a:cubicBezTo>
                  <a:cubicBezTo>
                    <a:pt x="573" y="190"/>
                    <a:pt x="571" y="187"/>
                    <a:pt x="569" y="186"/>
                  </a:cubicBezTo>
                  <a:close/>
                </a:path>
              </a:pathLst>
            </a:custGeom>
            <a:solidFill>
              <a:schemeClr val="bg2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19" name="Freeform 24">
              <a:extLst>
                <a:ext uri="{FF2B5EF4-FFF2-40B4-BE49-F238E27FC236}">
                  <a16:creationId xmlns="" xmlns:a16="http://schemas.microsoft.com/office/drawing/2014/main" id="{659C34E9-69A1-41CB-B128-10B317B819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9401" y="2547110"/>
              <a:ext cx="1185863" cy="854075"/>
            </a:xfrm>
            <a:custGeom>
              <a:avLst/>
              <a:gdLst/>
              <a:ahLst/>
              <a:cxnLst>
                <a:cxn ang="0">
                  <a:pos x="182" y="202"/>
                </a:cxn>
                <a:cxn ang="0">
                  <a:pos x="182" y="205"/>
                </a:cxn>
                <a:cxn ang="0">
                  <a:pos x="180" y="206"/>
                </a:cxn>
                <a:cxn ang="0">
                  <a:pos x="178" y="207"/>
                </a:cxn>
                <a:cxn ang="0">
                  <a:pos x="177" y="207"/>
                </a:cxn>
                <a:cxn ang="0">
                  <a:pos x="176" y="208"/>
                </a:cxn>
                <a:cxn ang="0">
                  <a:pos x="174" y="209"/>
                </a:cxn>
                <a:cxn ang="0">
                  <a:pos x="128" y="214"/>
                </a:cxn>
                <a:cxn ang="0">
                  <a:pos x="128" y="214"/>
                </a:cxn>
                <a:cxn ang="0">
                  <a:pos x="128" y="214"/>
                </a:cxn>
                <a:cxn ang="0">
                  <a:pos x="128" y="214"/>
                </a:cxn>
                <a:cxn ang="0">
                  <a:pos x="115" y="207"/>
                </a:cxn>
                <a:cxn ang="0">
                  <a:pos x="23" y="224"/>
                </a:cxn>
                <a:cxn ang="0">
                  <a:pos x="0" y="283"/>
                </a:cxn>
                <a:cxn ang="0">
                  <a:pos x="81" y="366"/>
                </a:cxn>
                <a:cxn ang="0">
                  <a:pos x="124" y="356"/>
                </a:cxn>
                <a:cxn ang="0">
                  <a:pos x="146" y="353"/>
                </a:cxn>
                <a:cxn ang="0">
                  <a:pos x="178" y="361"/>
                </a:cxn>
                <a:cxn ang="0">
                  <a:pos x="179" y="362"/>
                </a:cxn>
                <a:cxn ang="0">
                  <a:pos x="179" y="362"/>
                </a:cxn>
                <a:cxn ang="0">
                  <a:pos x="182" y="364"/>
                </a:cxn>
                <a:cxn ang="0">
                  <a:pos x="183" y="365"/>
                </a:cxn>
                <a:cxn ang="0">
                  <a:pos x="186" y="369"/>
                </a:cxn>
                <a:cxn ang="0">
                  <a:pos x="183" y="370"/>
                </a:cxn>
                <a:cxn ang="0">
                  <a:pos x="183" y="566"/>
                </a:cxn>
                <a:cxn ang="0">
                  <a:pos x="810" y="636"/>
                </a:cxn>
                <a:cxn ang="0">
                  <a:pos x="810" y="635"/>
                </a:cxn>
                <a:cxn ang="0">
                  <a:pos x="810" y="633"/>
                </a:cxn>
                <a:cxn ang="0">
                  <a:pos x="790" y="609"/>
                </a:cxn>
                <a:cxn ang="0">
                  <a:pos x="791" y="609"/>
                </a:cxn>
                <a:cxn ang="0">
                  <a:pos x="785" y="609"/>
                </a:cxn>
                <a:cxn ang="0">
                  <a:pos x="784" y="609"/>
                </a:cxn>
                <a:cxn ang="0">
                  <a:pos x="744" y="584"/>
                </a:cxn>
                <a:cxn ang="0">
                  <a:pos x="714" y="509"/>
                </a:cxn>
                <a:cxn ang="0">
                  <a:pos x="794" y="413"/>
                </a:cxn>
                <a:cxn ang="0">
                  <a:pos x="889" y="440"/>
                </a:cxn>
                <a:cxn ang="0">
                  <a:pos x="912" y="476"/>
                </a:cxn>
                <a:cxn ang="0">
                  <a:pos x="916" y="488"/>
                </a:cxn>
                <a:cxn ang="0">
                  <a:pos x="940" y="507"/>
                </a:cxn>
                <a:cxn ang="0">
                  <a:pos x="183" y="0"/>
                </a:cxn>
                <a:cxn ang="0">
                  <a:pos x="183" y="196"/>
                </a:cxn>
              </a:cxnLst>
              <a:rect l="0" t="0" r="r" b="b"/>
              <a:pathLst>
                <a:path w="1073" h="772">
                  <a:moveTo>
                    <a:pt x="182" y="202"/>
                  </a:moveTo>
                  <a:cubicBezTo>
                    <a:pt x="182" y="202"/>
                    <a:pt x="182" y="202"/>
                    <a:pt x="182" y="202"/>
                  </a:cubicBezTo>
                  <a:cubicBezTo>
                    <a:pt x="182" y="204"/>
                    <a:pt x="182" y="204"/>
                    <a:pt x="182" y="204"/>
                  </a:cubicBezTo>
                  <a:cubicBezTo>
                    <a:pt x="182" y="205"/>
                    <a:pt x="182" y="205"/>
                    <a:pt x="182" y="205"/>
                  </a:cubicBezTo>
                  <a:cubicBezTo>
                    <a:pt x="182" y="205"/>
                    <a:pt x="182" y="205"/>
                    <a:pt x="182" y="205"/>
                  </a:cubicBezTo>
                  <a:cubicBezTo>
                    <a:pt x="181" y="205"/>
                    <a:pt x="180" y="206"/>
                    <a:pt x="180" y="206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8" y="207"/>
                    <a:pt x="178" y="207"/>
                    <a:pt x="178" y="207"/>
                  </a:cubicBezTo>
                  <a:cubicBezTo>
                    <a:pt x="177" y="207"/>
                    <a:pt x="177" y="207"/>
                    <a:pt x="177" y="207"/>
                  </a:cubicBezTo>
                  <a:cubicBezTo>
                    <a:pt x="177" y="207"/>
                    <a:pt x="177" y="207"/>
                    <a:pt x="177" y="207"/>
                  </a:cubicBezTo>
                  <a:cubicBezTo>
                    <a:pt x="176" y="207"/>
                    <a:pt x="176" y="207"/>
                    <a:pt x="176" y="207"/>
                  </a:cubicBezTo>
                  <a:cubicBezTo>
                    <a:pt x="176" y="208"/>
                    <a:pt x="176" y="208"/>
                    <a:pt x="176" y="208"/>
                  </a:cubicBezTo>
                  <a:cubicBezTo>
                    <a:pt x="176" y="208"/>
                    <a:pt x="176" y="208"/>
                    <a:pt x="176" y="208"/>
                  </a:cubicBezTo>
                  <a:cubicBezTo>
                    <a:pt x="175" y="208"/>
                    <a:pt x="175" y="208"/>
                    <a:pt x="174" y="209"/>
                  </a:cubicBezTo>
                  <a:cubicBezTo>
                    <a:pt x="166" y="214"/>
                    <a:pt x="156" y="217"/>
                    <a:pt x="146" y="217"/>
                  </a:cubicBezTo>
                  <a:cubicBezTo>
                    <a:pt x="140" y="217"/>
                    <a:pt x="134" y="216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3" y="212"/>
                    <a:pt x="118" y="210"/>
                    <a:pt x="115" y="207"/>
                  </a:cubicBezTo>
                  <a:cubicBezTo>
                    <a:pt x="105" y="203"/>
                    <a:pt x="93" y="200"/>
                    <a:pt x="81" y="200"/>
                  </a:cubicBezTo>
                  <a:cubicBezTo>
                    <a:pt x="59" y="200"/>
                    <a:pt x="38" y="209"/>
                    <a:pt x="23" y="224"/>
                  </a:cubicBezTo>
                  <a:cubicBezTo>
                    <a:pt x="21" y="226"/>
                    <a:pt x="20" y="228"/>
                    <a:pt x="18" y="230"/>
                  </a:cubicBezTo>
                  <a:cubicBezTo>
                    <a:pt x="7" y="244"/>
                    <a:pt x="0" y="263"/>
                    <a:pt x="0" y="283"/>
                  </a:cubicBezTo>
                  <a:cubicBezTo>
                    <a:pt x="0" y="306"/>
                    <a:pt x="10" y="328"/>
                    <a:pt x="25" y="343"/>
                  </a:cubicBezTo>
                  <a:cubicBezTo>
                    <a:pt x="40" y="357"/>
                    <a:pt x="59" y="366"/>
                    <a:pt x="81" y="366"/>
                  </a:cubicBezTo>
                  <a:cubicBezTo>
                    <a:pt x="94" y="366"/>
                    <a:pt x="107" y="363"/>
                    <a:pt x="118" y="358"/>
                  </a:cubicBezTo>
                  <a:cubicBezTo>
                    <a:pt x="120" y="356"/>
                    <a:pt x="122" y="357"/>
                    <a:pt x="124" y="356"/>
                  </a:cubicBezTo>
                  <a:cubicBezTo>
                    <a:pt x="131" y="353"/>
                    <a:pt x="138" y="353"/>
                    <a:pt x="146" y="353"/>
                  </a:cubicBezTo>
                  <a:cubicBezTo>
                    <a:pt x="146" y="353"/>
                    <a:pt x="146" y="353"/>
                    <a:pt x="146" y="353"/>
                  </a:cubicBezTo>
                  <a:cubicBezTo>
                    <a:pt x="157" y="353"/>
                    <a:pt x="167" y="355"/>
                    <a:pt x="175" y="361"/>
                  </a:cubicBezTo>
                  <a:cubicBezTo>
                    <a:pt x="176" y="361"/>
                    <a:pt x="177" y="361"/>
                    <a:pt x="178" y="361"/>
                  </a:cubicBezTo>
                  <a:cubicBezTo>
                    <a:pt x="178" y="361"/>
                    <a:pt x="178" y="361"/>
                    <a:pt x="178" y="361"/>
                  </a:cubicBezTo>
                  <a:cubicBezTo>
                    <a:pt x="179" y="362"/>
                    <a:pt x="179" y="362"/>
                    <a:pt x="179" y="362"/>
                  </a:cubicBezTo>
                  <a:cubicBezTo>
                    <a:pt x="179" y="362"/>
                    <a:pt x="179" y="362"/>
                    <a:pt x="179" y="362"/>
                  </a:cubicBezTo>
                  <a:cubicBezTo>
                    <a:pt x="179" y="362"/>
                    <a:pt x="179" y="362"/>
                    <a:pt x="179" y="362"/>
                  </a:cubicBezTo>
                  <a:cubicBezTo>
                    <a:pt x="180" y="362"/>
                    <a:pt x="180" y="362"/>
                    <a:pt x="180" y="362"/>
                  </a:cubicBezTo>
                  <a:cubicBezTo>
                    <a:pt x="181" y="362"/>
                    <a:pt x="181" y="363"/>
                    <a:pt x="182" y="364"/>
                  </a:cubicBezTo>
                  <a:cubicBezTo>
                    <a:pt x="183" y="364"/>
                    <a:pt x="183" y="364"/>
                    <a:pt x="183" y="364"/>
                  </a:cubicBezTo>
                  <a:cubicBezTo>
                    <a:pt x="183" y="365"/>
                    <a:pt x="183" y="365"/>
                    <a:pt x="183" y="365"/>
                  </a:cubicBezTo>
                  <a:cubicBezTo>
                    <a:pt x="184" y="365"/>
                    <a:pt x="184" y="365"/>
                    <a:pt x="184" y="365"/>
                  </a:cubicBezTo>
                  <a:cubicBezTo>
                    <a:pt x="185" y="366"/>
                    <a:pt x="185" y="368"/>
                    <a:pt x="186" y="369"/>
                  </a:cubicBezTo>
                  <a:cubicBezTo>
                    <a:pt x="186" y="369"/>
                    <a:pt x="184" y="369"/>
                    <a:pt x="184" y="369"/>
                  </a:cubicBezTo>
                  <a:cubicBezTo>
                    <a:pt x="184" y="370"/>
                    <a:pt x="183" y="370"/>
                    <a:pt x="183" y="370"/>
                  </a:cubicBezTo>
                  <a:cubicBezTo>
                    <a:pt x="183" y="371"/>
                    <a:pt x="183" y="371"/>
                    <a:pt x="183" y="371"/>
                  </a:cubicBezTo>
                  <a:cubicBezTo>
                    <a:pt x="183" y="566"/>
                    <a:pt x="183" y="566"/>
                    <a:pt x="183" y="566"/>
                  </a:cubicBezTo>
                  <a:cubicBezTo>
                    <a:pt x="375" y="570"/>
                    <a:pt x="547" y="648"/>
                    <a:pt x="673" y="772"/>
                  </a:cubicBezTo>
                  <a:cubicBezTo>
                    <a:pt x="810" y="636"/>
                    <a:pt x="810" y="636"/>
                    <a:pt x="810" y="636"/>
                  </a:cubicBezTo>
                  <a:cubicBezTo>
                    <a:pt x="810" y="636"/>
                    <a:pt x="810" y="636"/>
                    <a:pt x="810" y="636"/>
                  </a:cubicBezTo>
                  <a:cubicBezTo>
                    <a:pt x="810" y="636"/>
                    <a:pt x="810" y="635"/>
                    <a:pt x="810" y="635"/>
                  </a:cubicBezTo>
                  <a:cubicBezTo>
                    <a:pt x="810" y="634"/>
                    <a:pt x="810" y="634"/>
                    <a:pt x="810" y="634"/>
                  </a:cubicBezTo>
                  <a:cubicBezTo>
                    <a:pt x="810" y="634"/>
                    <a:pt x="810" y="633"/>
                    <a:pt x="810" y="633"/>
                  </a:cubicBezTo>
                  <a:cubicBezTo>
                    <a:pt x="808" y="628"/>
                    <a:pt x="806" y="622"/>
                    <a:pt x="801" y="617"/>
                  </a:cubicBezTo>
                  <a:cubicBezTo>
                    <a:pt x="798" y="614"/>
                    <a:pt x="794" y="613"/>
                    <a:pt x="790" y="609"/>
                  </a:cubicBezTo>
                  <a:cubicBezTo>
                    <a:pt x="791" y="609"/>
                    <a:pt x="791" y="609"/>
                    <a:pt x="791" y="609"/>
                  </a:cubicBezTo>
                  <a:cubicBezTo>
                    <a:pt x="791" y="609"/>
                    <a:pt x="791" y="609"/>
                    <a:pt x="791" y="609"/>
                  </a:cubicBezTo>
                  <a:cubicBezTo>
                    <a:pt x="791" y="610"/>
                    <a:pt x="791" y="610"/>
                    <a:pt x="791" y="610"/>
                  </a:cubicBezTo>
                  <a:cubicBezTo>
                    <a:pt x="787" y="609"/>
                    <a:pt x="787" y="609"/>
                    <a:pt x="785" y="609"/>
                  </a:cubicBezTo>
                  <a:cubicBezTo>
                    <a:pt x="784" y="609"/>
                    <a:pt x="784" y="609"/>
                    <a:pt x="784" y="609"/>
                  </a:cubicBezTo>
                  <a:cubicBezTo>
                    <a:pt x="784" y="609"/>
                    <a:pt x="784" y="609"/>
                    <a:pt x="784" y="609"/>
                  </a:cubicBezTo>
                  <a:cubicBezTo>
                    <a:pt x="783" y="609"/>
                    <a:pt x="783" y="609"/>
                    <a:pt x="783" y="609"/>
                  </a:cubicBezTo>
                  <a:cubicBezTo>
                    <a:pt x="769" y="604"/>
                    <a:pt x="756" y="596"/>
                    <a:pt x="744" y="584"/>
                  </a:cubicBezTo>
                  <a:cubicBezTo>
                    <a:pt x="727" y="567"/>
                    <a:pt x="717" y="545"/>
                    <a:pt x="715" y="522"/>
                  </a:cubicBezTo>
                  <a:cubicBezTo>
                    <a:pt x="714" y="518"/>
                    <a:pt x="714" y="513"/>
                    <a:pt x="714" y="509"/>
                  </a:cubicBezTo>
                  <a:cubicBezTo>
                    <a:pt x="714" y="484"/>
                    <a:pt x="723" y="459"/>
                    <a:pt x="743" y="440"/>
                  </a:cubicBezTo>
                  <a:cubicBezTo>
                    <a:pt x="757" y="425"/>
                    <a:pt x="775" y="416"/>
                    <a:pt x="794" y="413"/>
                  </a:cubicBezTo>
                  <a:cubicBezTo>
                    <a:pt x="802" y="411"/>
                    <a:pt x="810" y="410"/>
                    <a:pt x="818" y="410"/>
                  </a:cubicBezTo>
                  <a:cubicBezTo>
                    <a:pt x="843" y="410"/>
                    <a:pt x="869" y="420"/>
                    <a:pt x="889" y="440"/>
                  </a:cubicBezTo>
                  <a:cubicBezTo>
                    <a:pt x="899" y="450"/>
                    <a:pt x="907" y="463"/>
                    <a:pt x="912" y="476"/>
                  </a:cubicBezTo>
                  <a:cubicBezTo>
                    <a:pt x="912" y="476"/>
                    <a:pt x="912" y="476"/>
                    <a:pt x="912" y="476"/>
                  </a:cubicBezTo>
                  <a:cubicBezTo>
                    <a:pt x="912" y="476"/>
                    <a:pt x="912" y="477"/>
                    <a:pt x="912" y="477"/>
                  </a:cubicBezTo>
                  <a:cubicBezTo>
                    <a:pt x="913" y="481"/>
                    <a:pt x="914" y="485"/>
                    <a:pt x="916" y="488"/>
                  </a:cubicBezTo>
                  <a:cubicBezTo>
                    <a:pt x="917" y="492"/>
                    <a:pt x="920" y="495"/>
                    <a:pt x="922" y="497"/>
                  </a:cubicBezTo>
                  <a:cubicBezTo>
                    <a:pt x="927" y="502"/>
                    <a:pt x="934" y="505"/>
                    <a:pt x="940" y="507"/>
                  </a:cubicBezTo>
                  <a:cubicBezTo>
                    <a:pt x="1073" y="372"/>
                    <a:pt x="1073" y="372"/>
                    <a:pt x="1073" y="372"/>
                  </a:cubicBezTo>
                  <a:cubicBezTo>
                    <a:pt x="845" y="145"/>
                    <a:pt x="531" y="4"/>
                    <a:pt x="183" y="0"/>
                  </a:cubicBezTo>
                  <a:cubicBezTo>
                    <a:pt x="183" y="195"/>
                    <a:pt x="183" y="195"/>
                    <a:pt x="183" y="195"/>
                  </a:cubicBezTo>
                  <a:cubicBezTo>
                    <a:pt x="183" y="196"/>
                    <a:pt x="183" y="196"/>
                    <a:pt x="183" y="196"/>
                  </a:cubicBezTo>
                  <a:cubicBezTo>
                    <a:pt x="183" y="198"/>
                    <a:pt x="184" y="200"/>
                    <a:pt x="182" y="202"/>
                  </a:cubicBezTo>
                  <a:close/>
                </a:path>
              </a:pathLst>
            </a:custGeom>
            <a:solidFill>
              <a:schemeClr val="accent6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20" name="Freeform 21">
              <a:extLst>
                <a:ext uri="{FF2B5EF4-FFF2-40B4-BE49-F238E27FC236}">
                  <a16:creationId xmlns="" xmlns:a16="http://schemas.microsoft.com/office/drawing/2014/main" id="{68F141BE-E6F1-433E-BF0B-71424F2CF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3076" y="4525135"/>
              <a:ext cx="985838" cy="846138"/>
            </a:xfrm>
            <a:custGeom>
              <a:avLst/>
              <a:gdLst/>
              <a:ahLst/>
              <a:cxnLst>
                <a:cxn ang="0">
                  <a:pos x="753" y="255"/>
                </a:cxn>
                <a:cxn ang="0">
                  <a:pos x="748" y="254"/>
                </a:cxn>
                <a:cxn ang="0">
                  <a:pos x="748" y="254"/>
                </a:cxn>
                <a:cxn ang="0">
                  <a:pos x="748" y="254"/>
                </a:cxn>
                <a:cxn ang="0">
                  <a:pos x="752" y="250"/>
                </a:cxn>
                <a:cxn ang="0">
                  <a:pos x="754" y="248"/>
                </a:cxn>
                <a:cxn ang="0">
                  <a:pos x="754" y="247"/>
                </a:cxn>
                <a:cxn ang="0">
                  <a:pos x="755" y="246"/>
                </a:cxn>
                <a:cxn ang="0">
                  <a:pos x="769" y="218"/>
                </a:cxn>
                <a:cxn ang="0">
                  <a:pos x="783" y="208"/>
                </a:cxn>
                <a:cxn ang="0">
                  <a:pos x="783" y="208"/>
                </a:cxn>
                <a:cxn ang="0">
                  <a:pos x="784" y="208"/>
                </a:cxn>
                <a:cxn ang="0">
                  <a:pos x="784" y="208"/>
                </a:cxn>
                <a:cxn ang="0">
                  <a:pos x="827" y="185"/>
                </a:cxn>
                <a:cxn ang="0">
                  <a:pos x="827" y="68"/>
                </a:cxn>
                <a:cxn ang="0">
                  <a:pos x="709" y="68"/>
                </a:cxn>
                <a:cxn ang="0">
                  <a:pos x="687" y="106"/>
                </a:cxn>
                <a:cxn ang="0">
                  <a:pos x="676" y="125"/>
                </a:cxn>
                <a:cxn ang="0">
                  <a:pos x="645" y="140"/>
                </a:cxn>
                <a:cxn ang="0">
                  <a:pos x="643" y="140"/>
                </a:cxn>
                <a:cxn ang="0">
                  <a:pos x="643" y="140"/>
                </a:cxn>
                <a:cxn ang="0">
                  <a:pos x="639" y="140"/>
                </a:cxn>
                <a:cxn ang="0">
                  <a:pos x="638" y="140"/>
                </a:cxn>
                <a:cxn ang="0">
                  <a:pos x="492" y="0"/>
                </a:cxn>
                <a:cxn ang="0">
                  <a:pos x="0" y="390"/>
                </a:cxn>
                <a:cxn ang="0">
                  <a:pos x="36" y="394"/>
                </a:cxn>
                <a:cxn ang="0">
                  <a:pos x="42" y="391"/>
                </a:cxn>
                <a:cxn ang="0">
                  <a:pos x="43" y="390"/>
                </a:cxn>
                <a:cxn ang="0">
                  <a:pos x="161" y="411"/>
                </a:cxn>
                <a:cxn ang="0">
                  <a:pos x="192" y="482"/>
                </a:cxn>
                <a:cxn ang="0">
                  <a:pos x="88" y="585"/>
                </a:cxn>
                <a:cxn ang="0">
                  <a:pos x="46" y="575"/>
                </a:cxn>
                <a:cxn ang="0">
                  <a:pos x="35" y="569"/>
                </a:cxn>
                <a:cxn ang="0">
                  <a:pos x="0" y="574"/>
                </a:cxn>
                <a:cxn ang="0">
                  <a:pos x="892" y="400"/>
                </a:cxn>
                <a:cxn ang="0">
                  <a:pos x="753" y="256"/>
                </a:cxn>
              </a:cxnLst>
              <a:rect l="0" t="0" r="r" b="b"/>
              <a:pathLst>
                <a:path w="892" h="765">
                  <a:moveTo>
                    <a:pt x="753" y="256"/>
                  </a:moveTo>
                  <a:cubicBezTo>
                    <a:pt x="753" y="255"/>
                    <a:pt x="753" y="255"/>
                    <a:pt x="753" y="255"/>
                  </a:cubicBezTo>
                  <a:cubicBezTo>
                    <a:pt x="751" y="254"/>
                    <a:pt x="751" y="254"/>
                    <a:pt x="751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8" y="254"/>
                    <a:pt x="748" y="254"/>
                    <a:pt x="748" y="254"/>
                  </a:cubicBezTo>
                  <a:cubicBezTo>
                    <a:pt x="748" y="252"/>
                    <a:pt x="751" y="251"/>
                    <a:pt x="751" y="251"/>
                  </a:cubicBezTo>
                  <a:cubicBezTo>
                    <a:pt x="752" y="250"/>
                    <a:pt x="752" y="250"/>
                    <a:pt x="752" y="250"/>
                  </a:cubicBezTo>
                  <a:cubicBezTo>
                    <a:pt x="753" y="249"/>
                    <a:pt x="753" y="249"/>
                    <a:pt x="753" y="249"/>
                  </a:cubicBezTo>
                  <a:cubicBezTo>
                    <a:pt x="754" y="248"/>
                    <a:pt x="754" y="248"/>
                    <a:pt x="754" y="248"/>
                  </a:cubicBezTo>
                  <a:cubicBezTo>
                    <a:pt x="754" y="247"/>
                    <a:pt x="754" y="247"/>
                    <a:pt x="754" y="247"/>
                  </a:cubicBezTo>
                  <a:cubicBezTo>
                    <a:pt x="754" y="247"/>
                    <a:pt x="754" y="247"/>
                    <a:pt x="754" y="247"/>
                  </a:cubicBezTo>
                  <a:cubicBezTo>
                    <a:pt x="754" y="246"/>
                    <a:pt x="754" y="246"/>
                    <a:pt x="754" y="246"/>
                  </a:cubicBezTo>
                  <a:cubicBezTo>
                    <a:pt x="755" y="246"/>
                    <a:pt x="755" y="246"/>
                    <a:pt x="755" y="246"/>
                  </a:cubicBezTo>
                  <a:cubicBezTo>
                    <a:pt x="755" y="245"/>
                    <a:pt x="755" y="245"/>
                    <a:pt x="755" y="244"/>
                  </a:cubicBezTo>
                  <a:cubicBezTo>
                    <a:pt x="757" y="235"/>
                    <a:pt x="762" y="226"/>
                    <a:pt x="769" y="218"/>
                  </a:cubicBezTo>
                  <a:cubicBezTo>
                    <a:pt x="773" y="214"/>
                    <a:pt x="778" y="210"/>
                    <a:pt x="783" y="208"/>
                  </a:cubicBezTo>
                  <a:cubicBezTo>
                    <a:pt x="783" y="208"/>
                    <a:pt x="783" y="208"/>
                    <a:pt x="783" y="208"/>
                  </a:cubicBezTo>
                  <a:cubicBezTo>
                    <a:pt x="783" y="208"/>
                    <a:pt x="783" y="208"/>
                    <a:pt x="783" y="208"/>
                  </a:cubicBezTo>
                  <a:cubicBezTo>
                    <a:pt x="783" y="208"/>
                    <a:pt x="783" y="208"/>
                    <a:pt x="783" y="208"/>
                  </a:cubicBezTo>
                  <a:cubicBezTo>
                    <a:pt x="784" y="208"/>
                    <a:pt x="784" y="208"/>
                    <a:pt x="784" y="208"/>
                  </a:cubicBezTo>
                  <a:cubicBezTo>
                    <a:pt x="784" y="208"/>
                    <a:pt x="784" y="208"/>
                    <a:pt x="784" y="208"/>
                  </a:cubicBezTo>
                  <a:cubicBezTo>
                    <a:pt x="784" y="208"/>
                    <a:pt x="784" y="208"/>
                    <a:pt x="784" y="208"/>
                  </a:cubicBezTo>
                  <a:cubicBezTo>
                    <a:pt x="784" y="208"/>
                    <a:pt x="784" y="208"/>
                    <a:pt x="784" y="208"/>
                  </a:cubicBezTo>
                  <a:cubicBezTo>
                    <a:pt x="789" y="205"/>
                    <a:pt x="794" y="204"/>
                    <a:pt x="798" y="203"/>
                  </a:cubicBezTo>
                  <a:cubicBezTo>
                    <a:pt x="808" y="199"/>
                    <a:pt x="818" y="193"/>
                    <a:pt x="827" y="185"/>
                  </a:cubicBezTo>
                  <a:cubicBezTo>
                    <a:pt x="843" y="169"/>
                    <a:pt x="851" y="147"/>
                    <a:pt x="851" y="126"/>
                  </a:cubicBezTo>
                  <a:cubicBezTo>
                    <a:pt x="851" y="105"/>
                    <a:pt x="843" y="84"/>
                    <a:pt x="827" y="68"/>
                  </a:cubicBezTo>
                  <a:cubicBezTo>
                    <a:pt x="810" y="51"/>
                    <a:pt x="789" y="43"/>
                    <a:pt x="768" y="43"/>
                  </a:cubicBezTo>
                  <a:cubicBezTo>
                    <a:pt x="747" y="43"/>
                    <a:pt x="726" y="51"/>
                    <a:pt x="709" y="68"/>
                  </a:cubicBezTo>
                  <a:cubicBezTo>
                    <a:pt x="700" y="77"/>
                    <a:pt x="694" y="88"/>
                    <a:pt x="690" y="99"/>
                  </a:cubicBezTo>
                  <a:cubicBezTo>
                    <a:pt x="689" y="101"/>
                    <a:pt x="688" y="104"/>
                    <a:pt x="687" y="106"/>
                  </a:cubicBezTo>
                  <a:cubicBezTo>
                    <a:pt x="685" y="113"/>
                    <a:pt x="681" y="119"/>
                    <a:pt x="676" y="125"/>
                  </a:cubicBezTo>
                  <a:cubicBezTo>
                    <a:pt x="676" y="125"/>
                    <a:pt x="676" y="125"/>
                    <a:pt x="676" y="125"/>
                  </a:cubicBezTo>
                  <a:cubicBezTo>
                    <a:pt x="668" y="132"/>
                    <a:pt x="658" y="137"/>
                    <a:pt x="648" y="139"/>
                  </a:cubicBezTo>
                  <a:cubicBezTo>
                    <a:pt x="647" y="139"/>
                    <a:pt x="646" y="140"/>
                    <a:pt x="645" y="140"/>
                  </a:cubicBezTo>
                  <a:cubicBezTo>
                    <a:pt x="644" y="140"/>
                    <a:pt x="644" y="140"/>
                    <a:pt x="644" y="140"/>
                  </a:cubicBezTo>
                  <a:cubicBezTo>
                    <a:pt x="643" y="140"/>
                    <a:pt x="643" y="140"/>
                    <a:pt x="643" y="140"/>
                  </a:cubicBezTo>
                  <a:cubicBezTo>
                    <a:pt x="643" y="140"/>
                    <a:pt x="643" y="140"/>
                    <a:pt x="643" y="140"/>
                  </a:cubicBezTo>
                  <a:cubicBezTo>
                    <a:pt x="643" y="140"/>
                    <a:pt x="643" y="140"/>
                    <a:pt x="643" y="140"/>
                  </a:cubicBezTo>
                  <a:cubicBezTo>
                    <a:pt x="642" y="140"/>
                    <a:pt x="641" y="140"/>
                    <a:pt x="640" y="140"/>
                  </a:cubicBezTo>
                  <a:cubicBezTo>
                    <a:pt x="639" y="140"/>
                    <a:pt x="639" y="140"/>
                    <a:pt x="639" y="140"/>
                  </a:cubicBezTo>
                  <a:cubicBezTo>
                    <a:pt x="638" y="140"/>
                    <a:pt x="638" y="140"/>
                    <a:pt x="638" y="140"/>
                  </a:cubicBezTo>
                  <a:cubicBezTo>
                    <a:pt x="638" y="140"/>
                    <a:pt x="638" y="140"/>
                    <a:pt x="638" y="140"/>
                  </a:cubicBezTo>
                  <a:cubicBezTo>
                    <a:pt x="636" y="140"/>
                    <a:pt x="634" y="139"/>
                    <a:pt x="633" y="138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355" y="131"/>
                    <a:pt x="172" y="198"/>
                    <a:pt x="0" y="199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9" y="394"/>
                    <a:pt x="14" y="396"/>
                    <a:pt x="21" y="396"/>
                  </a:cubicBezTo>
                  <a:cubicBezTo>
                    <a:pt x="26" y="396"/>
                    <a:pt x="32" y="395"/>
                    <a:pt x="36" y="394"/>
                  </a:cubicBezTo>
                  <a:cubicBezTo>
                    <a:pt x="38" y="393"/>
                    <a:pt x="40" y="392"/>
                    <a:pt x="42" y="391"/>
                  </a:cubicBezTo>
                  <a:cubicBezTo>
                    <a:pt x="42" y="391"/>
                    <a:pt x="42" y="391"/>
                    <a:pt x="42" y="391"/>
                  </a:cubicBezTo>
                  <a:cubicBezTo>
                    <a:pt x="43" y="391"/>
                    <a:pt x="43" y="391"/>
                    <a:pt x="43" y="391"/>
                  </a:cubicBezTo>
                  <a:cubicBezTo>
                    <a:pt x="43" y="390"/>
                    <a:pt x="43" y="390"/>
                    <a:pt x="43" y="390"/>
                  </a:cubicBezTo>
                  <a:cubicBezTo>
                    <a:pt x="57" y="384"/>
                    <a:pt x="72" y="380"/>
                    <a:pt x="88" y="380"/>
                  </a:cubicBezTo>
                  <a:cubicBezTo>
                    <a:pt x="117" y="380"/>
                    <a:pt x="142" y="392"/>
                    <a:pt x="161" y="411"/>
                  </a:cubicBezTo>
                  <a:cubicBezTo>
                    <a:pt x="162" y="412"/>
                    <a:pt x="162" y="412"/>
                    <a:pt x="163" y="413"/>
                  </a:cubicBezTo>
                  <a:cubicBezTo>
                    <a:pt x="181" y="430"/>
                    <a:pt x="192" y="455"/>
                    <a:pt x="192" y="482"/>
                  </a:cubicBezTo>
                  <a:cubicBezTo>
                    <a:pt x="192" y="506"/>
                    <a:pt x="183" y="528"/>
                    <a:pt x="169" y="545"/>
                  </a:cubicBezTo>
                  <a:cubicBezTo>
                    <a:pt x="150" y="569"/>
                    <a:pt x="121" y="585"/>
                    <a:pt x="88" y="585"/>
                  </a:cubicBezTo>
                  <a:cubicBezTo>
                    <a:pt x="73" y="585"/>
                    <a:pt x="59" y="581"/>
                    <a:pt x="46" y="576"/>
                  </a:cubicBezTo>
                  <a:cubicBezTo>
                    <a:pt x="46" y="576"/>
                    <a:pt x="46" y="575"/>
                    <a:pt x="46" y="575"/>
                  </a:cubicBezTo>
                  <a:cubicBezTo>
                    <a:pt x="45" y="575"/>
                    <a:pt x="45" y="575"/>
                    <a:pt x="45" y="575"/>
                  </a:cubicBezTo>
                  <a:cubicBezTo>
                    <a:pt x="41" y="573"/>
                    <a:pt x="38" y="571"/>
                    <a:pt x="35" y="569"/>
                  </a:cubicBezTo>
                  <a:cubicBezTo>
                    <a:pt x="31" y="568"/>
                    <a:pt x="25" y="567"/>
                    <a:pt x="21" y="567"/>
                  </a:cubicBezTo>
                  <a:cubicBezTo>
                    <a:pt x="14" y="567"/>
                    <a:pt x="9" y="570"/>
                    <a:pt x="0" y="574"/>
                  </a:cubicBezTo>
                  <a:cubicBezTo>
                    <a:pt x="0" y="765"/>
                    <a:pt x="0" y="765"/>
                    <a:pt x="0" y="765"/>
                  </a:cubicBezTo>
                  <a:cubicBezTo>
                    <a:pt x="323" y="764"/>
                    <a:pt x="645" y="642"/>
                    <a:pt x="892" y="400"/>
                  </a:cubicBezTo>
                  <a:cubicBezTo>
                    <a:pt x="754" y="261"/>
                    <a:pt x="754" y="261"/>
                    <a:pt x="754" y="261"/>
                  </a:cubicBezTo>
                  <a:cubicBezTo>
                    <a:pt x="753" y="260"/>
                    <a:pt x="753" y="258"/>
                    <a:pt x="753" y="256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21" name="Freeform 25">
              <a:extLst>
                <a:ext uri="{FF2B5EF4-FFF2-40B4-BE49-F238E27FC236}">
                  <a16:creationId xmlns="" xmlns:a16="http://schemas.microsoft.com/office/drawing/2014/main" id="{371994EA-FACC-4EA1-8D8C-1035379987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0201" y="2964623"/>
              <a:ext cx="852488" cy="1187450"/>
            </a:xfrm>
            <a:custGeom>
              <a:avLst/>
              <a:gdLst/>
              <a:ahLst/>
              <a:cxnLst>
                <a:cxn ang="0">
                  <a:pos x="202" y="891"/>
                </a:cxn>
                <a:cxn ang="0">
                  <a:pos x="201" y="892"/>
                </a:cxn>
                <a:cxn ang="0">
                  <a:pos x="204" y="894"/>
                </a:cxn>
                <a:cxn ang="0">
                  <a:pos x="206" y="895"/>
                </a:cxn>
                <a:cxn ang="0">
                  <a:pos x="207" y="897"/>
                </a:cxn>
                <a:cxn ang="0">
                  <a:pos x="208" y="898"/>
                </a:cxn>
                <a:cxn ang="0">
                  <a:pos x="209" y="899"/>
                </a:cxn>
                <a:cxn ang="0">
                  <a:pos x="214" y="945"/>
                </a:cxn>
                <a:cxn ang="0">
                  <a:pos x="214" y="945"/>
                </a:cxn>
                <a:cxn ang="0">
                  <a:pos x="214" y="945"/>
                </a:cxn>
                <a:cxn ang="0">
                  <a:pos x="214" y="946"/>
                </a:cxn>
                <a:cxn ang="0">
                  <a:pos x="207" y="959"/>
                </a:cxn>
                <a:cxn ang="0">
                  <a:pos x="224" y="1051"/>
                </a:cxn>
                <a:cxn ang="0">
                  <a:pos x="283" y="1074"/>
                </a:cxn>
                <a:cxn ang="0">
                  <a:pos x="366" y="992"/>
                </a:cxn>
                <a:cxn ang="0">
                  <a:pos x="356" y="949"/>
                </a:cxn>
                <a:cxn ang="0">
                  <a:pos x="353" y="928"/>
                </a:cxn>
                <a:cxn ang="0">
                  <a:pos x="361" y="895"/>
                </a:cxn>
                <a:cxn ang="0">
                  <a:pos x="362" y="892"/>
                </a:cxn>
                <a:cxn ang="0">
                  <a:pos x="362" y="893"/>
                </a:cxn>
                <a:cxn ang="0">
                  <a:pos x="364" y="891"/>
                </a:cxn>
                <a:cxn ang="0">
                  <a:pos x="365" y="890"/>
                </a:cxn>
                <a:cxn ang="0">
                  <a:pos x="369" y="888"/>
                </a:cxn>
                <a:cxn ang="0">
                  <a:pos x="370" y="888"/>
                </a:cxn>
                <a:cxn ang="0">
                  <a:pos x="566" y="888"/>
                </a:cxn>
                <a:cxn ang="0">
                  <a:pos x="635" y="264"/>
                </a:cxn>
                <a:cxn ang="0">
                  <a:pos x="613" y="285"/>
                </a:cxn>
                <a:cxn ang="0">
                  <a:pos x="610" y="280"/>
                </a:cxn>
                <a:cxn ang="0">
                  <a:pos x="608" y="288"/>
                </a:cxn>
                <a:cxn ang="0">
                  <a:pos x="608" y="291"/>
                </a:cxn>
                <a:cxn ang="0">
                  <a:pos x="583" y="330"/>
                </a:cxn>
                <a:cxn ang="0">
                  <a:pos x="439" y="331"/>
                </a:cxn>
                <a:cxn ang="0">
                  <a:pos x="439" y="186"/>
                </a:cxn>
                <a:cxn ang="0">
                  <a:pos x="475" y="163"/>
                </a:cxn>
                <a:cxn ang="0">
                  <a:pos x="487" y="159"/>
                </a:cxn>
                <a:cxn ang="0">
                  <a:pos x="505" y="135"/>
                </a:cxn>
                <a:cxn ang="0">
                  <a:pos x="0" y="888"/>
                </a:cxn>
                <a:cxn ang="0">
                  <a:pos x="196" y="888"/>
                </a:cxn>
              </a:cxnLst>
              <a:rect l="0" t="0" r="r" b="b"/>
              <a:pathLst>
                <a:path w="771" h="1074">
                  <a:moveTo>
                    <a:pt x="202" y="890"/>
                  </a:moveTo>
                  <a:cubicBezTo>
                    <a:pt x="202" y="891"/>
                    <a:pt x="202" y="891"/>
                    <a:pt x="202" y="891"/>
                  </a:cubicBezTo>
                  <a:cubicBezTo>
                    <a:pt x="202" y="891"/>
                    <a:pt x="202" y="891"/>
                    <a:pt x="202" y="891"/>
                  </a:cubicBezTo>
                  <a:cubicBezTo>
                    <a:pt x="201" y="892"/>
                    <a:pt x="201" y="892"/>
                    <a:pt x="201" y="892"/>
                  </a:cubicBezTo>
                  <a:cubicBezTo>
                    <a:pt x="201" y="892"/>
                    <a:pt x="201" y="892"/>
                    <a:pt x="201" y="892"/>
                  </a:cubicBezTo>
                  <a:cubicBezTo>
                    <a:pt x="201" y="892"/>
                    <a:pt x="204" y="893"/>
                    <a:pt x="204" y="894"/>
                  </a:cubicBezTo>
                  <a:cubicBezTo>
                    <a:pt x="205" y="894"/>
                    <a:pt x="205" y="894"/>
                    <a:pt x="205" y="894"/>
                  </a:cubicBezTo>
                  <a:cubicBezTo>
                    <a:pt x="206" y="895"/>
                    <a:pt x="206" y="895"/>
                    <a:pt x="206" y="895"/>
                  </a:cubicBezTo>
                  <a:cubicBezTo>
                    <a:pt x="207" y="896"/>
                    <a:pt x="207" y="896"/>
                    <a:pt x="207" y="896"/>
                  </a:cubicBezTo>
                  <a:cubicBezTo>
                    <a:pt x="207" y="897"/>
                    <a:pt x="207" y="897"/>
                    <a:pt x="207" y="897"/>
                  </a:cubicBezTo>
                  <a:cubicBezTo>
                    <a:pt x="207" y="897"/>
                    <a:pt x="207" y="897"/>
                    <a:pt x="207" y="897"/>
                  </a:cubicBezTo>
                  <a:cubicBezTo>
                    <a:pt x="208" y="898"/>
                    <a:pt x="208" y="898"/>
                    <a:pt x="208" y="898"/>
                  </a:cubicBezTo>
                  <a:cubicBezTo>
                    <a:pt x="208" y="898"/>
                    <a:pt x="208" y="898"/>
                    <a:pt x="208" y="898"/>
                  </a:cubicBezTo>
                  <a:cubicBezTo>
                    <a:pt x="208" y="899"/>
                    <a:pt x="208" y="899"/>
                    <a:pt x="209" y="899"/>
                  </a:cubicBezTo>
                  <a:cubicBezTo>
                    <a:pt x="214" y="908"/>
                    <a:pt x="217" y="917"/>
                    <a:pt x="217" y="928"/>
                  </a:cubicBezTo>
                  <a:cubicBezTo>
                    <a:pt x="217" y="934"/>
                    <a:pt x="216" y="940"/>
                    <a:pt x="214" y="945"/>
                  </a:cubicBezTo>
                  <a:cubicBezTo>
                    <a:pt x="214" y="945"/>
                    <a:pt x="214" y="945"/>
                    <a:pt x="214" y="945"/>
                  </a:cubicBezTo>
                  <a:cubicBezTo>
                    <a:pt x="214" y="945"/>
                    <a:pt x="214" y="945"/>
                    <a:pt x="214" y="945"/>
                  </a:cubicBezTo>
                  <a:cubicBezTo>
                    <a:pt x="214" y="945"/>
                    <a:pt x="214" y="945"/>
                    <a:pt x="214" y="945"/>
                  </a:cubicBezTo>
                  <a:cubicBezTo>
                    <a:pt x="214" y="945"/>
                    <a:pt x="214" y="945"/>
                    <a:pt x="214" y="945"/>
                  </a:cubicBezTo>
                  <a:cubicBezTo>
                    <a:pt x="214" y="946"/>
                    <a:pt x="214" y="946"/>
                    <a:pt x="214" y="946"/>
                  </a:cubicBezTo>
                  <a:cubicBezTo>
                    <a:pt x="214" y="946"/>
                    <a:pt x="214" y="946"/>
                    <a:pt x="214" y="946"/>
                  </a:cubicBezTo>
                  <a:cubicBezTo>
                    <a:pt x="214" y="946"/>
                    <a:pt x="214" y="946"/>
                    <a:pt x="214" y="946"/>
                  </a:cubicBezTo>
                  <a:cubicBezTo>
                    <a:pt x="212" y="951"/>
                    <a:pt x="210" y="955"/>
                    <a:pt x="207" y="959"/>
                  </a:cubicBezTo>
                  <a:cubicBezTo>
                    <a:pt x="203" y="969"/>
                    <a:pt x="200" y="980"/>
                    <a:pt x="200" y="992"/>
                  </a:cubicBezTo>
                  <a:cubicBezTo>
                    <a:pt x="200" y="1015"/>
                    <a:pt x="209" y="1036"/>
                    <a:pt x="224" y="1051"/>
                  </a:cubicBezTo>
                  <a:cubicBezTo>
                    <a:pt x="226" y="1052"/>
                    <a:pt x="228" y="1054"/>
                    <a:pt x="230" y="1055"/>
                  </a:cubicBezTo>
                  <a:cubicBezTo>
                    <a:pt x="244" y="1067"/>
                    <a:pt x="263" y="1074"/>
                    <a:pt x="283" y="1074"/>
                  </a:cubicBezTo>
                  <a:cubicBezTo>
                    <a:pt x="306" y="1074"/>
                    <a:pt x="328" y="1064"/>
                    <a:pt x="343" y="1049"/>
                  </a:cubicBezTo>
                  <a:cubicBezTo>
                    <a:pt x="357" y="1034"/>
                    <a:pt x="366" y="1014"/>
                    <a:pt x="366" y="992"/>
                  </a:cubicBezTo>
                  <a:cubicBezTo>
                    <a:pt x="366" y="979"/>
                    <a:pt x="363" y="967"/>
                    <a:pt x="358" y="956"/>
                  </a:cubicBezTo>
                  <a:cubicBezTo>
                    <a:pt x="356" y="954"/>
                    <a:pt x="357" y="952"/>
                    <a:pt x="356" y="949"/>
                  </a:cubicBezTo>
                  <a:cubicBezTo>
                    <a:pt x="353" y="943"/>
                    <a:pt x="353" y="935"/>
                    <a:pt x="353" y="928"/>
                  </a:cubicBezTo>
                  <a:cubicBezTo>
                    <a:pt x="353" y="928"/>
                    <a:pt x="353" y="928"/>
                    <a:pt x="353" y="928"/>
                  </a:cubicBezTo>
                  <a:cubicBezTo>
                    <a:pt x="353" y="917"/>
                    <a:pt x="355" y="907"/>
                    <a:pt x="361" y="898"/>
                  </a:cubicBezTo>
                  <a:cubicBezTo>
                    <a:pt x="361" y="897"/>
                    <a:pt x="361" y="896"/>
                    <a:pt x="361" y="895"/>
                  </a:cubicBezTo>
                  <a:cubicBezTo>
                    <a:pt x="361" y="894"/>
                    <a:pt x="361" y="894"/>
                    <a:pt x="361" y="894"/>
                  </a:cubicBezTo>
                  <a:cubicBezTo>
                    <a:pt x="362" y="892"/>
                    <a:pt x="362" y="892"/>
                    <a:pt x="362" y="892"/>
                  </a:cubicBezTo>
                  <a:cubicBezTo>
                    <a:pt x="362" y="892"/>
                    <a:pt x="362" y="892"/>
                    <a:pt x="362" y="892"/>
                  </a:cubicBezTo>
                  <a:cubicBezTo>
                    <a:pt x="362" y="893"/>
                    <a:pt x="362" y="893"/>
                    <a:pt x="362" y="893"/>
                  </a:cubicBezTo>
                  <a:cubicBezTo>
                    <a:pt x="362" y="893"/>
                    <a:pt x="362" y="893"/>
                    <a:pt x="362" y="893"/>
                  </a:cubicBezTo>
                  <a:cubicBezTo>
                    <a:pt x="362" y="892"/>
                    <a:pt x="363" y="892"/>
                    <a:pt x="364" y="891"/>
                  </a:cubicBezTo>
                  <a:cubicBezTo>
                    <a:pt x="364" y="890"/>
                    <a:pt x="364" y="890"/>
                    <a:pt x="364" y="890"/>
                  </a:cubicBezTo>
                  <a:cubicBezTo>
                    <a:pt x="365" y="890"/>
                    <a:pt x="365" y="890"/>
                    <a:pt x="365" y="890"/>
                  </a:cubicBezTo>
                  <a:cubicBezTo>
                    <a:pt x="365" y="890"/>
                    <a:pt x="365" y="890"/>
                    <a:pt x="365" y="890"/>
                  </a:cubicBezTo>
                  <a:cubicBezTo>
                    <a:pt x="366" y="889"/>
                    <a:pt x="368" y="888"/>
                    <a:pt x="369" y="888"/>
                  </a:cubicBezTo>
                  <a:cubicBezTo>
                    <a:pt x="369" y="888"/>
                    <a:pt x="369" y="888"/>
                    <a:pt x="369" y="888"/>
                  </a:cubicBezTo>
                  <a:cubicBezTo>
                    <a:pt x="370" y="888"/>
                    <a:pt x="370" y="888"/>
                    <a:pt x="370" y="888"/>
                  </a:cubicBezTo>
                  <a:cubicBezTo>
                    <a:pt x="371" y="888"/>
                    <a:pt x="371" y="888"/>
                    <a:pt x="371" y="888"/>
                  </a:cubicBezTo>
                  <a:cubicBezTo>
                    <a:pt x="566" y="888"/>
                    <a:pt x="566" y="888"/>
                    <a:pt x="566" y="888"/>
                  </a:cubicBezTo>
                  <a:cubicBezTo>
                    <a:pt x="570" y="704"/>
                    <a:pt x="647" y="526"/>
                    <a:pt x="771" y="401"/>
                  </a:cubicBezTo>
                  <a:cubicBezTo>
                    <a:pt x="635" y="264"/>
                    <a:pt x="635" y="264"/>
                    <a:pt x="635" y="264"/>
                  </a:cubicBezTo>
                  <a:cubicBezTo>
                    <a:pt x="628" y="266"/>
                    <a:pt x="624" y="269"/>
                    <a:pt x="619" y="274"/>
                  </a:cubicBezTo>
                  <a:cubicBezTo>
                    <a:pt x="615" y="277"/>
                    <a:pt x="613" y="281"/>
                    <a:pt x="613" y="285"/>
                  </a:cubicBezTo>
                  <a:cubicBezTo>
                    <a:pt x="613" y="280"/>
                    <a:pt x="613" y="280"/>
                    <a:pt x="613" y="280"/>
                  </a:cubicBezTo>
                  <a:cubicBezTo>
                    <a:pt x="610" y="280"/>
                    <a:pt x="610" y="280"/>
                    <a:pt x="610" y="280"/>
                  </a:cubicBezTo>
                  <a:cubicBezTo>
                    <a:pt x="610" y="280"/>
                    <a:pt x="610" y="280"/>
                    <a:pt x="610" y="280"/>
                  </a:cubicBezTo>
                  <a:cubicBezTo>
                    <a:pt x="609" y="280"/>
                    <a:pt x="608" y="286"/>
                    <a:pt x="608" y="288"/>
                  </a:cubicBezTo>
                  <a:cubicBezTo>
                    <a:pt x="608" y="290"/>
                    <a:pt x="608" y="290"/>
                    <a:pt x="608" y="290"/>
                  </a:cubicBezTo>
                  <a:cubicBezTo>
                    <a:pt x="608" y="291"/>
                    <a:pt x="608" y="291"/>
                    <a:pt x="608" y="291"/>
                  </a:cubicBezTo>
                  <a:cubicBezTo>
                    <a:pt x="608" y="291"/>
                    <a:pt x="608" y="291"/>
                    <a:pt x="608" y="291"/>
                  </a:cubicBezTo>
                  <a:cubicBezTo>
                    <a:pt x="603" y="306"/>
                    <a:pt x="594" y="319"/>
                    <a:pt x="583" y="330"/>
                  </a:cubicBezTo>
                  <a:cubicBezTo>
                    <a:pt x="564" y="350"/>
                    <a:pt x="538" y="360"/>
                    <a:pt x="512" y="360"/>
                  </a:cubicBezTo>
                  <a:cubicBezTo>
                    <a:pt x="486" y="361"/>
                    <a:pt x="459" y="351"/>
                    <a:pt x="439" y="331"/>
                  </a:cubicBezTo>
                  <a:cubicBezTo>
                    <a:pt x="418" y="310"/>
                    <a:pt x="409" y="284"/>
                    <a:pt x="409" y="258"/>
                  </a:cubicBezTo>
                  <a:cubicBezTo>
                    <a:pt x="409" y="232"/>
                    <a:pt x="419" y="206"/>
                    <a:pt x="439" y="186"/>
                  </a:cubicBezTo>
                  <a:cubicBezTo>
                    <a:pt x="449" y="176"/>
                    <a:pt x="461" y="168"/>
                    <a:pt x="474" y="163"/>
                  </a:cubicBezTo>
                  <a:cubicBezTo>
                    <a:pt x="475" y="163"/>
                    <a:pt x="475" y="163"/>
                    <a:pt x="475" y="163"/>
                  </a:cubicBezTo>
                  <a:cubicBezTo>
                    <a:pt x="475" y="163"/>
                    <a:pt x="475" y="163"/>
                    <a:pt x="476" y="163"/>
                  </a:cubicBezTo>
                  <a:cubicBezTo>
                    <a:pt x="480" y="162"/>
                    <a:pt x="483" y="161"/>
                    <a:pt x="487" y="159"/>
                  </a:cubicBezTo>
                  <a:cubicBezTo>
                    <a:pt x="490" y="158"/>
                    <a:pt x="493" y="155"/>
                    <a:pt x="496" y="153"/>
                  </a:cubicBezTo>
                  <a:cubicBezTo>
                    <a:pt x="501" y="148"/>
                    <a:pt x="504" y="141"/>
                    <a:pt x="505" y="135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144" y="229"/>
                    <a:pt x="4" y="544"/>
                    <a:pt x="0" y="888"/>
                  </a:cubicBezTo>
                  <a:cubicBezTo>
                    <a:pt x="195" y="888"/>
                    <a:pt x="195" y="888"/>
                    <a:pt x="195" y="888"/>
                  </a:cubicBezTo>
                  <a:cubicBezTo>
                    <a:pt x="196" y="888"/>
                    <a:pt x="196" y="888"/>
                    <a:pt x="196" y="888"/>
                  </a:cubicBezTo>
                  <a:cubicBezTo>
                    <a:pt x="198" y="888"/>
                    <a:pt x="200" y="889"/>
                    <a:pt x="202" y="890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23" name="Freeform 26">
              <a:extLst>
                <a:ext uri="{FF2B5EF4-FFF2-40B4-BE49-F238E27FC236}">
                  <a16:creationId xmlns="" xmlns:a16="http://schemas.microsoft.com/office/drawing/2014/main" id="{5A201611-27F8-4702-8014-BD0577066F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0201" y="3963160"/>
              <a:ext cx="847725" cy="985838"/>
            </a:xfrm>
            <a:custGeom>
              <a:avLst/>
              <a:gdLst/>
              <a:ahLst/>
              <a:cxnLst>
                <a:cxn ang="0">
                  <a:pos x="511" y="748"/>
                </a:cxn>
                <a:cxn ang="0">
                  <a:pos x="513" y="752"/>
                </a:cxn>
                <a:cxn ang="0">
                  <a:pos x="513" y="752"/>
                </a:cxn>
                <a:cxn ang="0">
                  <a:pos x="513" y="749"/>
                </a:cxn>
                <a:cxn ang="0">
                  <a:pos x="516" y="749"/>
                </a:cxn>
                <a:cxn ang="0">
                  <a:pos x="518" y="750"/>
                </a:cxn>
                <a:cxn ang="0">
                  <a:pos x="520" y="750"/>
                </a:cxn>
                <a:cxn ang="0">
                  <a:pos x="520" y="751"/>
                </a:cxn>
                <a:cxn ang="0">
                  <a:pos x="548" y="765"/>
                </a:cxn>
                <a:cxn ang="0">
                  <a:pos x="558" y="779"/>
                </a:cxn>
                <a:cxn ang="0">
                  <a:pos x="558" y="779"/>
                </a:cxn>
                <a:cxn ang="0">
                  <a:pos x="559" y="780"/>
                </a:cxn>
                <a:cxn ang="0">
                  <a:pos x="559" y="780"/>
                </a:cxn>
                <a:cxn ang="0">
                  <a:pos x="582" y="822"/>
                </a:cxn>
                <a:cxn ang="0">
                  <a:pos x="656" y="845"/>
                </a:cxn>
                <a:cxn ang="0">
                  <a:pos x="722" y="760"/>
                </a:cxn>
                <a:cxn ang="0">
                  <a:pos x="699" y="705"/>
                </a:cxn>
                <a:cxn ang="0">
                  <a:pos x="660" y="683"/>
                </a:cxn>
                <a:cxn ang="0">
                  <a:pos x="642" y="671"/>
                </a:cxn>
                <a:cxn ang="0">
                  <a:pos x="626" y="641"/>
                </a:cxn>
                <a:cxn ang="0">
                  <a:pos x="626" y="640"/>
                </a:cxn>
                <a:cxn ang="0">
                  <a:pos x="625" y="636"/>
                </a:cxn>
                <a:cxn ang="0">
                  <a:pos x="625" y="635"/>
                </a:cxn>
                <a:cxn ang="0">
                  <a:pos x="627" y="631"/>
                </a:cxn>
                <a:cxn ang="0">
                  <a:pos x="628" y="629"/>
                </a:cxn>
                <a:cxn ang="0">
                  <a:pos x="566" y="0"/>
                </a:cxn>
                <a:cxn ang="0">
                  <a:pos x="369" y="19"/>
                </a:cxn>
                <a:cxn ang="0">
                  <a:pos x="373" y="32"/>
                </a:cxn>
                <a:cxn ang="0">
                  <a:pos x="375" y="37"/>
                </a:cxn>
                <a:cxn ang="0">
                  <a:pos x="375" y="38"/>
                </a:cxn>
                <a:cxn ang="0">
                  <a:pos x="354" y="156"/>
                </a:cxn>
                <a:cxn ang="0">
                  <a:pos x="283" y="186"/>
                </a:cxn>
                <a:cxn ang="0">
                  <a:pos x="180" y="83"/>
                </a:cxn>
                <a:cxn ang="0">
                  <a:pos x="190" y="40"/>
                </a:cxn>
                <a:cxn ang="0">
                  <a:pos x="196" y="29"/>
                </a:cxn>
                <a:cxn ang="0">
                  <a:pos x="191" y="0"/>
                </a:cxn>
                <a:cxn ang="0">
                  <a:pos x="366" y="891"/>
                </a:cxn>
                <a:cxn ang="0">
                  <a:pos x="511" y="748"/>
                </a:cxn>
              </a:cxnLst>
              <a:rect l="0" t="0" r="r" b="b"/>
              <a:pathLst>
                <a:path w="766" h="891">
                  <a:moveTo>
                    <a:pt x="511" y="748"/>
                  </a:moveTo>
                  <a:cubicBezTo>
                    <a:pt x="511" y="748"/>
                    <a:pt x="511" y="748"/>
                    <a:pt x="511" y="748"/>
                  </a:cubicBezTo>
                  <a:cubicBezTo>
                    <a:pt x="512" y="750"/>
                    <a:pt x="512" y="750"/>
                    <a:pt x="512" y="750"/>
                  </a:cubicBezTo>
                  <a:cubicBezTo>
                    <a:pt x="513" y="752"/>
                    <a:pt x="513" y="752"/>
                    <a:pt x="513" y="752"/>
                  </a:cubicBezTo>
                  <a:cubicBezTo>
                    <a:pt x="513" y="752"/>
                    <a:pt x="513" y="752"/>
                    <a:pt x="513" y="752"/>
                  </a:cubicBezTo>
                  <a:cubicBezTo>
                    <a:pt x="513" y="752"/>
                    <a:pt x="513" y="752"/>
                    <a:pt x="513" y="752"/>
                  </a:cubicBezTo>
                  <a:cubicBezTo>
                    <a:pt x="513" y="752"/>
                    <a:pt x="513" y="752"/>
                    <a:pt x="513" y="752"/>
                  </a:cubicBezTo>
                  <a:cubicBezTo>
                    <a:pt x="513" y="749"/>
                    <a:pt x="513" y="749"/>
                    <a:pt x="513" y="749"/>
                  </a:cubicBezTo>
                  <a:cubicBezTo>
                    <a:pt x="513" y="749"/>
                    <a:pt x="515" y="749"/>
                    <a:pt x="516" y="749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8" y="750"/>
                    <a:pt x="518" y="750"/>
                    <a:pt x="518" y="750"/>
                  </a:cubicBezTo>
                  <a:cubicBezTo>
                    <a:pt x="518" y="750"/>
                    <a:pt x="518" y="750"/>
                    <a:pt x="518" y="750"/>
                  </a:cubicBezTo>
                  <a:cubicBezTo>
                    <a:pt x="519" y="750"/>
                    <a:pt x="519" y="750"/>
                    <a:pt x="519" y="750"/>
                  </a:cubicBezTo>
                  <a:cubicBezTo>
                    <a:pt x="519" y="750"/>
                    <a:pt x="520" y="750"/>
                    <a:pt x="520" y="750"/>
                  </a:cubicBezTo>
                  <a:cubicBezTo>
                    <a:pt x="520" y="751"/>
                    <a:pt x="520" y="751"/>
                    <a:pt x="520" y="751"/>
                  </a:cubicBezTo>
                  <a:cubicBezTo>
                    <a:pt x="520" y="751"/>
                    <a:pt x="520" y="751"/>
                    <a:pt x="520" y="751"/>
                  </a:cubicBezTo>
                  <a:cubicBezTo>
                    <a:pt x="521" y="751"/>
                    <a:pt x="521" y="751"/>
                    <a:pt x="522" y="751"/>
                  </a:cubicBezTo>
                  <a:cubicBezTo>
                    <a:pt x="531" y="753"/>
                    <a:pt x="541" y="758"/>
                    <a:pt x="548" y="765"/>
                  </a:cubicBezTo>
                  <a:cubicBezTo>
                    <a:pt x="552" y="769"/>
                    <a:pt x="556" y="774"/>
                    <a:pt x="558" y="779"/>
                  </a:cubicBezTo>
                  <a:cubicBezTo>
                    <a:pt x="558" y="779"/>
                    <a:pt x="558" y="779"/>
                    <a:pt x="558" y="779"/>
                  </a:cubicBezTo>
                  <a:cubicBezTo>
                    <a:pt x="558" y="779"/>
                    <a:pt x="558" y="779"/>
                    <a:pt x="558" y="779"/>
                  </a:cubicBezTo>
                  <a:cubicBezTo>
                    <a:pt x="558" y="779"/>
                    <a:pt x="558" y="779"/>
                    <a:pt x="558" y="779"/>
                  </a:cubicBezTo>
                  <a:cubicBezTo>
                    <a:pt x="558" y="779"/>
                    <a:pt x="558" y="779"/>
                    <a:pt x="558" y="779"/>
                  </a:cubicBezTo>
                  <a:cubicBezTo>
                    <a:pt x="559" y="780"/>
                    <a:pt x="559" y="780"/>
                    <a:pt x="559" y="780"/>
                  </a:cubicBezTo>
                  <a:cubicBezTo>
                    <a:pt x="559" y="780"/>
                    <a:pt x="559" y="780"/>
                    <a:pt x="559" y="780"/>
                  </a:cubicBezTo>
                  <a:cubicBezTo>
                    <a:pt x="559" y="780"/>
                    <a:pt x="559" y="780"/>
                    <a:pt x="559" y="780"/>
                  </a:cubicBezTo>
                  <a:cubicBezTo>
                    <a:pt x="561" y="785"/>
                    <a:pt x="562" y="790"/>
                    <a:pt x="563" y="794"/>
                  </a:cubicBezTo>
                  <a:cubicBezTo>
                    <a:pt x="567" y="804"/>
                    <a:pt x="573" y="814"/>
                    <a:pt x="582" y="822"/>
                  </a:cubicBezTo>
                  <a:cubicBezTo>
                    <a:pt x="598" y="839"/>
                    <a:pt x="619" y="847"/>
                    <a:pt x="640" y="847"/>
                  </a:cubicBezTo>
                  <a:cubicBezTo>
                    <a:pt x="645" y="847"/>
                    <a:pt x="651" y="846"/>
                    <a:pt x="656" y="845"/>
                  </a:cubicBezTo>
                  <a:cubicBezTo>
                    <a:pt x="671" y="842"/>
                    <a:pt x="685" y="834"/>
                    <a:pt x="697" y="822"/>
                  </a:cubicBezTo>
                  <a:cubicBezTo>
                    <a:pt x="714" y="805"/>
                    <a:pt x="722" y="783"/>
                    <a:pt x="722" y="760"/>
                  </a:cubicBezTo>
                  <a:cubicBezTo>
                    <a:pt x="722" y="757"/>
                    <a:pt x="722" y="755"/>
                    <a:pt x="722" y="752"/>
                  </a:cubicBezTo>
                  <a:cubicBezTo>
                    <a:pt x="720" y="735"/>
                    <a:pt x="712" y="719"/>
                    <a:pt x="699" y="705"/>
                  </a:cubicBezTo>
                  <a:cubicBezTo>
                    <a:pt x="690" y="696"/>
                    <a:pt x="679" y="690"/>
                    <a:pt x="667" y="686"/>
                  </a:cubicBezTo>
                  <a:cubicBezTo>
                    <a:pt x="665" y="685"/>
                    <a:pt x="662" y="684"/>
                    <a:pt x="660" y="683"/>
                  </a:cubicBezTo>
                  <a:cubicBezTo>
                    <a:pt x="653" y="681"/>
                    <a:pt x="647" y="677"/>
                    <a:pt x="642" y="671"/>
                  </a:cubicBezTo>
                  <a:cubicBezTo>
                    <a:pt x="642" y="671"/>
                    <a:pt x="642" y="671"/>
                    <a:pt x="642" y="671"/>
                  </a:cubicBezTo>
                  <a:cubicBezTo>
                    <a:pt x="634" y="664"/>
                    <a:pt x="629" y="654"/>
                    <a:pt x="627" y="644"/>
                  </a:cubicBezTo>
                  <a:cubicBezTo>
                    <a:pt x="627" y="643"/>
                    <a:pt x="626" y="642"/>
                    <a:pt x="626" y="641"/>
                  </a:cubicBezTo>
                  <a:cubicBezTo>
                    <a:pt x="626" y="640"/>
                    <a:pt x="626" y="640"/>
                    <a:pt x="626" y="640"/>
                  </a:cubicBezTo>
                  <a:cubicBezTo>
                    <a:pt x="626" y="640"/>
                    <a:pt x="626" y="640"/>
                    <a:pt x="626" y="640"/>
                  </a:cubicBezTo>
                  <a:cubicBezTo>
                    <a:pt x="626" y="639"/>
                    <a:pt x="626" y="638"/>
                    <a:pt x="626" y="638"/>
                  </a:cubicBezTo>
                  <a:cubicBezTo>
                    <a:pt x="626" y="637"/>
                    <a:pt x="625" y="636"/>
                    <a:pt x="625" y="636"/>
                  </a:cubicBezTo>
                  <a:cubicBezTo>
                    <a:pt x="625" y="635"/>
                    <a:pt x="625" y="635"/>
                    <a:pt x="625" y="635"/>
                  </a:cubicBezTo>
                  <a:cubicBezTo>
                    <a:pt x="625" y="635"/>
                    <a:pt x="625" y="635"/>
                    <a:pt x="625" y="635"/>
                  </a:cubicBezTo>
                  <a:cubicBezTo>
                    <a:pt x="625" y="633"/>
                    <a:pt x="626" y="632"/>
                    <a:pt x="626" y="631"/>
                  </a:cubicBezTo>
                  <a:cubicBezTo>
                    <a:pt x="626" y="631"/>
                    <a:pt x="626" y="631"/>
                    <a:pt x="627" y="631"/>
                  </a:cubicBezTo>
                  <a:cubicBezTo>
                    <a:pt x="627" y="630"/>
                    <a:pt x="627" y="630"/>
                    <a:pt x="628" y="629"/>
                  </a:cubicBezTo>
                  <a:cubicBezTo>
                    <a:pt x="628" y="629"/>
                    <a:pt x="628" y="629"/>
                    <a:pt x="628" y="629"/>
                  </a:cubicBezTo>
                  <a:cubicBezTo>
                    <a:pt x="766" y="491"/>
                    <a:pt x="766" y="491"/>
                    <a:pt x="766" y="491"/>
                  </a:cubicBezTo>
                  <a:cubicBezTo>
                    <a:pt x="634" y="354"/>
                    <a:pt x="567" y="180"/>
                    <a:pt x="566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1" y="4"/>
                    <a:pt x="369" y="12"/>
                    <a:pt x="369" y="19"/>
                  </a:cubicBezTo>
                  <a:cubicBezTo>
                    <a:pt x="369" y="24"/>
                    <a:pt x="369" y="28"/>
                    <a:pt x="373" y="32"/>
                  </a:cubicBezTo>
                  <a:cubicBezTo>
                    <a:pt x="373" y="32"/>
                    <a:pt x="373" y="32"/>
                    <a:pt x="373" y="32"/>
                  </a:cubicBezTo>
                  <a:cubicBezTo>
                    <a:pt x="373" y="34"/>
                    <a:pt x="374" y="35"/>
                    <a:pt x="375" y="37"/>
                  </a:cubicBezTo>
                  <a:cubicBezTo>
                    <a:pt x="375" y="37"/>
                    <a:pt x="375" y="37"/>
                    <a:pt x="375" y="37"/>
                  </a:cubicBezTo>
                  <a:cubicBezTo>
                    <a:pt x="374" y="37"/>
                    <a:pt x="374" y="37"/>
                    <a:pt x="374" y="37"/>
                  </a:cubicBezTo>
                  <a:cubicBezTo>
                    <a:pt x="375" y="38"/>
                    <a:pt x="375" y="38"/>
                    <a:pt x="375" y="38"/>
                  </a:cubicBezTo>
                  <a:cubicBezTo>
                    <a:pt x="381" y="51"/>
                    <a:pt x="385" y="67"/>
                    <a:pt x="385" y="83"/>
                  </a:cubicBezTo>
                  <a:cubicBezTo>
                    <a:pt x="385" y="111"/>
                    <a:pt x="373" y="137"/>
                    <a:pt x="354" y="156"/>
                  </a:cubicBezTo>
                  <a:cubicBezTo>
                    <a:pt x="353" y="156"/>
                    <a:pt x="353" y="157"/>
                    <a:pt x="352" y="158"/>
                  </a:cubicBezTo>
                  <a:cubicBezTo>
                    <a:pt x="335" y="175"/>
                    <a:pt x="310" y="186"/>
                    <a:pt x="283" y="186"/>
                  </a:cubicBezTo>
                  <a:cubicBezTo>
                    <a:pt x="259" y="186"/>
                    <a:pt x="237" y="178"/>
                    <a:pt x="220" y="163"/>
                  </a:cubicBezTo>
                  <a:cubicBezTo>
                    <a:pt x="196" y="144"/>
                    <a:pt x="180" y="115"/>
                    <a:pt x="180" y="83"/>
                  </a:cubicBezTo>
                  <a:cubicBezTo>
                    <a:pt x="180" y="68"/>
                    <a:pt x="184" y="54"/>
                    <a:pt x="189" y="41"/>
                  </a:cubicBezTo>
                  <a:cubicBezTo>
                    <a:pt x="189" y="41"/>
                    <a:pt x="190" y="41"/>
                    <a:pt x="190" y="40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2" y="36"/>
                    <a:pt x="194" y="33"/>
                    <a:pt x="196" y="29"/>
                  </a:cubicBezTo>
                  <a:cubicBezTo>
                    <a:pt x="197" y="26"/>
                    <a:pt x="197" y="23"/>
                    <a:pt x="197" y="19"/>
                  </a:cubicBezTo>
                  <a:cubicBezTo>
                    <a:pt x="197" y="12"/>
                    <a:pt x="195" y="4"/>
                    <a:pt x="19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24"/>
                    <a:pt x="123" y="644"/>
                    <a:pt x="366" y="891"/>
                  </a:cubicBezTo>
                  <a:cubicBezTo>
                    <a:pt x="505" y="751"/>
                    <a:pt x="505" y="751"/>
                    <a:pt x="505" y="751"/>
                  </a:cubicBezTo>
                  <a:cubicBezTo>
                    <a:pt x="507" y="750"/>
                    <a:pt x="509" y="748"/>
                    <a:pt x="511" y="748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 dirty="0"/>
            </a:p>
          </p:txBody>
        </p:sp>
      </p:grpSp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FBD0AE5F-3113-41BB-9B44-6E02C32A4532}"/>
              </a:ext>
            </a:extLst>
          </p:cNvPr>
          <p:cNvSpPr/>
          <p:nvPr/>
        </p:nvSpPr>
        <p:spPr>
          <a:xfrm>
            <a:off x="6302105" y="1606049"/>
            <a:ext cx="36314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2 месяца ребенок хорошо удерживает голову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C2BB70FD-F0C6-4C23-A197-95A5A74699CE}"/>
              </a:ext>
            </a:extLst>
          </p:cNvPr>
          <p:cNvSpPr/>
          <p:nvPr/>
        </p:nvSpPr>
        <p:spPr>
          <a:xfrm>
            <a:off x="5815809" y="2067714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>
                <a:solidFill>
                  <a:srgbClr val="3C80B6"/>
                </a:solidFill>
              </a:rPr>
              <a:t>1</a:t>
            </a:r>
            <a:endParaRPr lang="ru-RU" sz="3600" b="1" dirty="0">
              <a:solidFill>
                <a:srgbClr val="3C80B6"/>
              </a:solidFill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4AFB2CA7-E5EF-4BD4-AFBC-2DB74FDD3CC6}"/>
              </a:ext>
            </a:extLst>
          </p:cNvPr>
          <p:cNvSpPr/>
          <p:nvPr/>
        </p:nvSpPr>
        <p:spPr>
          <a:xfrm>
            <a:off x="7210223" y="2752823"/>
            <a:ext cx="37647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3 месяца – хорошо поворачивается со спины на живот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D5B4BE58-9187-4A80-99B6-ED647C3F5E93}"/>
              </a:ext>
            </a:extLst>
          </p:cNvPr>
          <p:cNvSpPr/>
          <p:nvPr/>
        </p:nvSpPr>
        <p:spPr>
          <a:xfrm>
            <a:off x="6470922" y="2602473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87B425"/>
                </a:solidFill>
              </a:rPr>
              <a:t>2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="" xmlns:a16="http://schemas.microsoft.com/office/drawing/2014/main" id="{35141A6A-262A-4442-9E85-E9328E008BF8}"/>
              </a:ext>
            </a:extLst>
          </p:cNvPr>
          <p:cNvSpPr/>
          <p:nvPr/>
        </p:nvSpPr>
        <p:spPr>
          <a:xfrm>
            <a:off x="7059193" y="3948634"/>
            <a:ext cx="41898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5,5 –6 месяцев - хорошо поворачивается с живота на спину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="" xmlns:a16="http://schemas.microsoft.com/office/drawing/2014/main" id="{DC63647C-20E2-4B23-858E-847BE772015D}"/>
              </a:ext>
            </a:extLst>
          </p:cNvPr>
          <p:cNvSpPr/>
          <p:nvPr/>
        </p:nvSpPr>
        <p:spPr>
          <a:xfrm>
            <a:off x="6497221" y="3503297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D73A21"/>
                </a:solidFill>
              </a:rPr>
              <a:t>3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DCBD7627-0BC2-40B6-AE9D-255F703205A4}"/>
              </a:ext>
            </a:extLst>
          </p:cNvPr>
          <p:cNvSpPr/>
          <p:nvPr/>
        </p:nvSpPr>
        <p:spPr>
          <a:xfrm>
            <a:off x="6237438" y="4867352"/>
            <a:ext cx="36314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6 месяцев - сидит, если его посадили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="" xmlns:a16="http://schemas.microsoft.com/office/drawing/2014/main" id="{C6ED1975-DCFE-46FD-8424-7B5D02DE8031}"/>
              </a:ext>
            </a:extLst>
          </p:cNvPr>
          <p:cNvSpPr/>
          <p:nvPr/>
        </p:nvSpPr>
        <p:spPr>
          <a:xfrm>
            <a:off x="5853908" y="4124106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3C80B6"/>
                </a:solidFill>
              </a:rPr>
              <a:t>4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1BD26BC1-7707-4F44-89F9-A6F3ADDB931D}"/>
              </a:ext>
            </a:extLst>
          </p:cNvPr>
          <p:cNvSpPr/>
          <p:nvPr/>
        </p:nvSpPr>
        <p:spPr>
          <a:xfrm>
            <a:off x="361950" y="4851365"/>
            <a:ext cx="46833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7,5 месяцев, (когда ребенок научится хорошо ползать) – сядет сам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="" xmlns:a16="http://schemas.microsoft.com/office/drawing/2014/main" id="{D5EB2A22-4B70-4017-A52A-5D79F5BCC369}"/>
              </a:ext>
            </a:extLst>
          </p:cNvPr>
          <p:cNvSpPr/>
          <p:nvPr/>
        </p:nvSpPr>
        <p:spPr>
          <a:xfrm>
            <a:off x="5076482" y="4149628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87B425"/>
                </a:solidFill>
              </a:rPr>
              <a:t>5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067AE153-B788-46AE-AAD2-C2C8F7811CD5}"/>
              </a:ext>
            </a:extLst>
          </p:cNvPr>
          <p:cNvSpPr/>
          <p:nvPr/>
        </p:nvSpPr>
        <p:spPr>
          <a:xfrm>
            <a:off x="1456111" y="3979506"/>
            <a:ext cx="27377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9 месяцев – хорошо стоит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="" xmlns:a16="http://schemas.microsoft.com/office/drawing/2014/main" id="{0F645695-DA83-48EC-B627-AB056CA649DC}"/>
              </a:ext>
            </a:extLst>
          </p:cNvPr>
          <p:cNvSpPr/>
          <p:nvPr/>
        </p:nvSpPr>
        <p:spPr>
          <a:xfrm>
            <a:off x="4480676" y="3591887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D73A21"/>
                </a:solidFill>
              </a:rPr>
              <a:t>6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="" xmlns:a16="http://schemas.microsoft.com/office/drawing/2014/main" id="{35A0EE22-C9C4-4D6F-9E8C-9F6A7095AC07}"/>
              </a:ext>
            </a:extLst>
          </p:cNvPr>
          <p:cNvSpPr/>
          <p:nvPr/>
        </p:nvSpPr>
        <p:spPr>
          <a:xfrm>
            <a:off x="542925" y="2752824"/>
            <a:ext cx="35695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10 месяцев – прохаживается по манежу, держась рукой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="" xmlns:a16="http://schemas.microsoft.com/office/drawing/2014/main" id="{84471C1F-1728-4B81-8731-BF3FC8116CCE}"/>
              </a:ext>
            </a:extLst>
          </p:cNvPr>
          <p:cNvSpPr/>
          <p:nvPr/>
        </p:nvSpPr>
        <p:spPr>
          <a:xfrm>
            <a:off x="4414026" y="2709026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3C80B6"/>
                </a:solidFill>
              </a:rPr>
              <a:t>7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="" xmlns:a16="http://schemas.microsoft.com/office/drawing/2014/main" id="{6E9FF999-B0CF-4893-9183-433DB81C99B5}"/>
              </a:ext>
            </a:extLst>
          </p:cNvPr>
          <p:cNvSpPr/>
          <p:nvPr/>
        </p:nvSpPr>
        <p:spPr>
          <a:xfrm>
            <a:off x="4944523" y="2112256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D73A21"/>
                </a:solidFill>
              </a:rPr>
              <a:t>8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="" xmlns:a16="http://schemas.microsoft.com/office/drawing/2014/main" id="{7D2D9484-E511-468E-AD8C-A0380FF468C4}"/>
              </a:ext>
            </a:extLst>
          </p:cNvPr>
          <p:cNvSpPr/>
          <p:nvPr/>
        </p:nvSpPr>
        <p:spPr>
          <a:xfrm>
            <a:off x="1158583" y="1538387"/>
            <a:ext cx="35695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12 месяцев – самостоятельно ходит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169920" y="6084900"/>
            <a:ext cx="5994726" cy="34561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87B4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Нажмите на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цифры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06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6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>
            <a:extLst>
              <a:ext uri="{FF2B5EF4-FFF2-40B4-BE49-F238E27FC236}">
                <a16:creationId xmlns="" xmlns:a16="http://schemas.microsoft.com/office/drawing/2014/main" id="{C21C53D1-9723-4556-A3D7-ADB4A74DCA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60" t="54248"/>
          <a:stretch/>
        </p:blipFill>
        <p:spPr>
          <a:xfrm>
            <a:off x="893343" y="3998413"/>
            <a:ext cx="2183234" cy="1883230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="" xmlns:a16="http://schemas.microsoft.com/office/drawing/2014/main" id="{7606E5F0-5A71-48FA-B3C1-82397E2375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48" r="69184"/>
          <a:stretch/>
        </p:blipFill>
        <p:spPr>
          <a:xfrm>
            <a:off x="5613129" y="4015062"/>
            <a:ext cx="2061262" cy="1883230"/>
          </a:xfrm>
          <a:prstGeom prst="rect">
            <a:avLst/>
          </a:prstGeom>
        </p:spPr>
      </p:pic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9C71FBEA-C6F6-4121-AED4-026E2BEA9712}"/>
              </a:ext>
            </a:extLst>
          </p:cNvPr>
          <p:cNvGrpSpPr/>
          <p:nvPr/>
        </p:nvGrpSpPr>
        <p:grpSpPr>
          <a:xfrm>
            <a:off x="-1" y="5969039"/>
            <a:ext cx="12242980" cy="1379817"/>
            <a:chOff x="-1" y="5969039"/>
            <a:chExt cx="12242980" cy="1379817"/>
          </a:xfrm>
        </p:grpSpPr>
        <p:sp>
          <p:nvSpPr>
            <p:cNvPr id="14" name="Равнобедренный треугольник 13">
              <a:extLst>
                <a:ext uri="{FF2B5EF4-FFF2-40B4-BE49-F238E27FC236}">
                  <a16:creationId xmlns="" xmlns:a16="http://schemas.microsoft.com/office/drawing/2014/main" id="{B9D8D173-5457-461A-BBA3-8DB0BD400224}"/>
                </a:ext>
              </a:extLst>
            </p:cNvPr>
            <p:cNvSpPr/>
            <p:nvPr/>
          </p:nvSpPr>
          <p:spPr>
            <a:xfrm rot="21035454">
              <a:off x="7494844" y="6267570"/>
              <a:ext cx="4748135" cy="325892"/>
            </a:xfrm>
            <a:custGeom>
              <a:avLst/>
              <a:gdLst>
                <a:gd name="connsiteX0" fmla="*/ 0 w 2371076"/>
                <a:gd name="connsiteY0" fmla="*/ 244977 h 244977"/>
                <a:gd name="connsiteX1" fmla="*/ 2371076 w 2371076"/>
                <a:gd name="connsiteY1" fmla="*/ 0 h 244977"/>
                <a:gd name="connsiteX2" fmla="*/ 2371076 w 2371076"/>
                <a:gd name="connsiteY2" fmla="*/ 244977 h 244977"/>
                <a:gd name="connsiteX3" fmla="*/ 0 w 2371076"/>
                <a:gd name="connsiteY3" fmla="*/ 244977 h 244977"/>
                <a:gd name="connsiteX0" fmla="*/ 0 w 2448699"/>
                <a:gd name="connsiteY0" fmla="*/ 293906 h 293906"/>
                <a:gd name="connsiteX1" fmla="*/ 2448699 w 2448699"/>
                <a:gd name="connsiteY1" fmla="*/ 0 h 293906"/>
                <a:gd name="connsiteX2" fmla="*/ 2371076 w 2448699"/>
                <a:gd name="connsiteY2" fmla="*/ 293906 h 293906"/>
                <a:gd name="connsiteX3" fmla="*/ 0 w 2448699"/>
                <a:gd name="connsiteY3" fmla="*/ 293906 h 293906"/>
                <a:gd name="connsiteX0" fmla="*/ 0 w 2417380"/>
                <a:gd name="connsiteY0" fmla="*/ 294268 h 294268"/>
                <a:gd name="connsiteX1" fmla="*/ 2417380 w 2417380"/>
                <a:gd name="connsiteY1" fmla="*/ 0 h 294268"/>
                <a:gd name="connsiteX2" fmla="*/ 2371076 w 2417380"/>
                <a:gd name="connsiteY2" fmla="*/ 294268 h 294268"/>
                <a:gd name="connsiteX3" fmla="*/ 0 w 2417380"/>
                <a:gd name="connsiteY3" fmla="*/ 294268 h 294268"/>
                <a:gd name="connsiteX0" fmla="*/ 0 w 4748135"/>
                <a:gd name="connsiteY0" fmla="*/ 0 h 325892"/>
                <a:gd name="connsiteX1" fmla="*/ 4748135 w 4748135"/>
                <a:gd name="connsiteY1" fmla="*/ 31624 h 325892"/>
                <a:gd name="connsiteX2" fmla="*/ 4701831 w 4748135"/>
                <a:gd name="connsiteY2" fmla="*/ 325892 h 325892"/>
                <a:gd name="connsiteX3" fmla="*/ 0 w 4748135"/>
                <a:gd name="connsiteY3" fmla="*/ 0 h 32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135" h="325892">
                  <a:moveTo>
                    <a:pt x="0" y="0"/>
                  </a:moveTo>
                  <a:lnTo>
                    <a:pt x="4748135" y="31624"/>
                  </a:lnTo>
                  <a:lnTo>
                    <a:pt x="4701831" y="3258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="" xmlns:a16="http://schemas.microsoft.com/office/drawing/2014/main" id="{5C577F3E-3F16-4AFD-9019-57B3303C245D}"/>
                </a:ext>
              </a:extLst>
            </p:cNvPr>
            <p:cNvSpPr/>
            <p:nvPr/>
          </p:nvSpPr>
          <p:spPr>
            <a:xfrm rot="10135115">
              <a:off x="17869" y="6288874"/>
              <a:ext cx="5905712" cy="1059982"/>
            </a:xfrm>
            <a:custGeom>
              <a:avLst/>
              <a:gdLst>
                <a:gd name="connsiteX0" fmla="*/ 0 w 6701596"/>
                <a:gd name="connsiteY0" fmla="*/ 1059982 h 1059982"/>
                <a:gd name="connsiteX1" fmla="*/ 1276788 w 6701596"/>
                <a:gd name="connsiteY1" fmla="*/ 0 h 1059982"/>
                <a:gd name="connsiteX2" fmla="*/ 6701596 w 6701596"/>
                <a:gd name="connsiteY2" fmla="*/ 1059982 h 1059982"/>
                <a:gd name="connsiteX3" fmla="*/ 0 w 6701596"/>
                <a:gd name="connsiteY3" fmla="*/ 1059982 h 1059982"/>
                <a:gd name="connsiteX0" fmla="*/ 0 w 5905712"/>
                <a:gd name="connsiteY0" fmla="*/ 524795 h 1059982"/>
                <a:gd name="connsiteX1" fmla="*/ 480904 w 5905712"/>
                <a:gd name="connsiteY1" fmla="*/ 0 h 1059982"/>
                <a:gd name="connsiteX2" fmla="*/ 5905712 w 5905712"/>
                <a:gd name="connsiteY2" fmla="*/ 1059982 h 1059982"/>
                <a:gd name="connsiteX3" fmla="*/ 0 w 5905712"/>
                <a:gd name="connsiteY3" fmla="*/ 524795 h 10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712" h="1059982">
                  <a:moveTo>
                    <a:pt x="0" y="524795"/>
                  </a:moveTo>
                  <a:lnTo>
                    <a:pt x="480904" y="0"/>
                  </a:lnTo>
                  <a:lnTo>
                    <a:pt x="5905712" y="1059982"/>
                  </a:lnTo>
                  <a:lnTo>
                    <a:pt x="0" y="524795"/>
                  </a:lnTo>
                  <a:close/>
                </a:path>
              </a:pathLst>
            </a:custGeom>
            <a:solidFill>
              <a:srgbClr val="D73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Равнобедренный треугольник 9">
              <a:extLst>
                <a:ext uri="{FF2B5EF4-FFF2-40B4-BE49-F238E27FC236}">
                  <a16:creationId xmlns="" xmlns:a16="http://schemas.microsoft.com/office/drawing/2014/main" id="{A1F1CCDD-1B41-41DF-9400-CD62D18D3430}"/>
                </a:ext>
              </a:extLst>
            </p:cNvPr>
            <p:cNvSpPr/>
            <p:nvPr/>
          </p:nvSpPr>
          <p:spPr>
            <a:xfrm rot="5400000">
              <a:off x="2500001" y="3469037"/>
              <a:ext cx="900467" cy="5900471"/>
            </a:xfrm>
            <a:prstGeom prst="triangle">
              <a:avLst>
                <a:gd name="adj" fmla="val 32177"/>
              </a:avLst>
            </a:prstGeom>
            <a:solidFill>
              <a:srgbClr val="87B4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>
              <a:extLst>
                <a:ext uri="{FF2B5EF4-FFF2-40B4-BE49-F238E27FC236}">
                  <a16:creationId xmlns="" xmlns:a16="http://schemas.microsoft.com/office/drawing/2014/main" id="{C425D851-36A3-4232-81F6-8812093315BB}"/>
                </a:ext>
              </a:extLst>
            </p:cNvPr>
            <p:cNvSpPr/>
            <p:nvPr/>
          </p:nvSpPr>
          <p:spPr>
            <a:xfrm rot="10218688" flipV="1">
              <a:off x="5445223" y="5983705"/>
              <a:ext cx="3890180" cy="840551"/>
            </a:xfrm>
            <a:custGeom>
              <a:avLst/>
              <a:gdLst>
                <a:gd name="connsiteX0" fmla="*/ 0 w 1760414"/>
                <a:gd name="connsiteY0" fmla="*/ 569183 h 569183"/>
                <a:gd name="connsiteX1" fmla="*/ 1103780 w 1760414"/>
                <a:gd name="connsiteY1" fmla="*/ 0 h 569183"/>
                <a:gd name="connsiteX2" fmla="*/ 1760414 w 1760414"/>
                <a:gd name="connsiteY2" fmla="*/ 569183 h 569183"/>
                <a:gd name="connsiteX3" fmla="*/ 0 w 1760414"/>
                <a:gd name="connsiteY3" fmla="*/ 569183 h 569183"/>
                <a:gd name="connsiteX0" fmla="*/ 0 w 1760414"/>
                <a:gd name="connsiteY0" fmla="*/ 560458 h 560458"/>
                <a:gd name="connsiteX1" fmla="*/ 1311410 w 1760414"/>
                <a:gd name="connsiteY1" fmla="*/ 0 h 560458"/>
                <a:gd name="connsiteX2" fmla="*/ 1760414 w 1760414"/>
                <a:gd name="connsiteY2" fmla="*/ 560458 h 560458"/>
                <a:gd name="connsiteX3" fmla="*/ 0 w 1760414"/>
                <a:gd name="connsiteY3" fmla="*/ 560458 h 560458"/>
                <a:gd name="connsiteX0" fmla="*/ 0 w 3792395"/>
                <a:gd name="connsiteY0" fmla="*/ 819026 h 819026"/>
                <a:gd name="connsiteX1" fmla="*/ 3343391 w 3792395"/>
                <a:gd name="connsiteY1" fmla="*/ 0 h 819026"/>
                <a:gd name="connsiteX2" fmla="*/ 3792395 w 3792395"/>
                <a:gd name="connsiteY2" fmla="*/ 560458 h 819026"/>
                <a:gd name="connsiteX3" fmla="*/ 0 w 3792395"/>
                <a:gd name="connsiteY3" fmla="*/ 819026 h 819026"/>
                <a:gd name="connsiteX0" fmla="*/ 0 w 3884684"/>
                <a:gd name="connsiteY0" fmla="*/ 844445 h 844445"/>
                <a:gd name="connsiteX1" fmla="*/ 3435680 w 3884684"/>
                <a:gd name="connsiteY1" fmla="*/ 0 h 844445"/>
                <a:gd name="connsiteX2" fmla="*/ 3884684 w 3884684"/>
                <a:gd name="connsiteY2" fmla="*/ 560458 h 844445"/>
                <a:gd name="connsiteX3" fmla="*/ 0 w 3884684"/>
                <a:gd name="connsiteY3" fmla="*/ 844445 h 844445"/>
                <a:gd name="connsiteX0" fmla="*/ 0 w 3890180"/>
                <a:gd name="connsiteY0" fmla="*/ 840551 h 840551"/>
                <a:gd name="connsiteX1" fmla="*/ 3441176 w 3890180"/>
                <a:gd name="connsiteY1" fmla="*/ 0 h 840551"/>
                <a:gd name="connsiteX2" fmla="*/ 3890180 w 3890180"/>
                <a:gd name="connsiteY2" fmla="*/ 560458 h 840551"/>
                <a:gd name="connsiteX3" fmla="*/ 0 w 3890180"/>
                <a:gd name="connsiteY3" fmla="*/ 840551 h 84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0180" h="840551">
                  <a:moveTo>
                    <a:pt x="0" y="840551"/>
                  </a:moveTo>
                  <a:lnTo>
                    <a:pt x="3441176" y="0"/>
                  </a:lnTo>
                  <a:lnTo>
                    <a:pt x="3890180" y="560458"/>
                  </a:lnTo>
                  <a:lnTo>
                    <a:pt x="0" y="84055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>
              <a:extLst>
                <a:ext uri="{FF2B5EF4-FFF2-40B4-BE49-F238E27FC236}">
                  <a16:creationId xmlns="" xmlns:a16="http://schemas.microsoft.com/office/drawing/2014/main" id="{856A7FB3-750D-4A8D-8378-FF52AEA11B88}"/>
                </a:ext>
              </a:extLst>
            </p:cNvPr>
            <p:cNvSpPr/>
            <p:nvPr/>
          </p:nvSpPr>
          <p:spPr>
            <a:xfrm rot="5400000" flipV="1">
              <a:off x="8512539" y="3189379"/>
              <a:ext cx="670088" cy="6688837"/>
            </a:xfrm>
            <a:custGeom>
              <a:avLst/>
              <a:gdLst>
                <a:gd name="connsiteX0" fmla="*/ 0 w 670088"/>
                <a:gd name="connsiteY0" fmla="*/ 3974671 h 3974671"/>
                <a:gd name="connsiteX1" fmla="*/ 670088 w 670088"/>
                <a:gd name="connsiteY1" fmla="*/ 0 h 3974671"/>
                <a:gd name="connsiteX2" fmla="*/ 670088 w 670088"/>
                <a:gd name="connsiteY2" fmla="*/ 3974671 h 3974671"/>
                <a:gd name="connsiteX3" fmla="*/ 0 w 670088"/>
                <a:gd name="connsiteY3" fmla="*/ 3974671 h 3974671"/>
                <a:gd name="connsiteX0" fmla="*/ 0 w 684605"/>
                <a:gd name="connsiteY0" fmla="*/ 6688840 h 6688840"/>
                <a:gd name="connsiteX1" fmla="*/ 684605 w 684605"/>
                <a:gd name="connsiteY1" fmla="*/ 0 h 6688840"/>
                <a:gd name="connsiteX2" fmla="*/ 670088 w 684605"/>
                <a:gd name="connsiteY2" fmla="*/ 6688840 h 6688840"/>
                <a:gd name="connsiteX3" fmla="*/ 0 w 684605"/>
                <a:gd name="connsiteY3" fmla="*/ 6688840 h 6688840"/>
                <a:gd name="connsiteX0" fmla="*/ 0 w 670088"/>
                <a:gd name="connsiteY0" fmla="*/ 6688837 h 6688837"/>
                <a:gd name="connsiteX1" fmla="*/ 665558 w 670088"/>
                <a:gd name="connsiteY1" fmla="*/ 0 h 6688837"/>
                <a:gd name="connsiteX2" fmla="*/ 670088 w 670088"/>
                <a:gd name="connsiteY2" fmla="*/ 6688837 h 6688837"/>
                <a:gd name="connsiteX3" fmla="*/ 0 w 670088"/>
                <a:gd name="connsiteY3" fmla="*/ 6688837 h 668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088" h="6688837">
                  <a:moveTo>
                    <a:pt x="0" y="6688837"/>
                  </a:moveTo>
                  <a:lnTo>
                    <a:pt x="665558" y="0"/>
                  </a:lnTo>
                  <a:lnTo>
                    <a:pt x="670088" y="6688837"/>
                  </a:lnTo>
                  <a:lnTo>
                    <a:pt x="0" y="6688837"/>
                  </a:lnTo>
                  <a:close/>
                </a:path>
              </a:pathLst>
            </a:custGeom>
            <a:solidFill>
              <a:srgbClr val="3C80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03200" y="275202"/>
            <a:ext cx="11550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87B425"/>
                </a:solidFill>
              </a:rPr>
              <a:t>Своевременное прорезывание молочных зубов</a:t>
            </a:r>
            <a:endParaRPr lang="ru-RU" sz="2000" b="1" dirty="0">
              <a:solidFill>
                <a:srgbClr val="87B425"/>
              </a:solidFill>
            </a:endParaRPr>
          </a:p>
        </p:txBody>
      </p:sp>
      <p:sp>
        <p:nvSpPr>
          <p:cNvPr id="22" name="Стрелка: пятиугольник 21">
            <a:hlinkClick r:id="rId3" action="ppaction://hlinksldjump"/>
            <a:extLst>
              <a:ext uri="{FF2B5EF4-FFF2-40B4-BE49-F238E27FC236}">
                <a16:creationId xmlns="" xmlns:a16="http://schemas.microsoft.com/office/drawing/2014/main" id="{14141F06-AE64-403B-8147-304E6336A8BD}"/>
              </a:ext>
            </a:extLst>
          </p:cNvPr>
          <p:cNvSpPr/>
          <p:nvPr/>
        </p:nvSpPr>
        <p:spPr>
          <a:xfrm>
            <a:off x="0" y="6084900"/>
            <a:ext cx="1746035" cy="536229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ОГЛАВЛЕНИЕ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9DA2B305-E0BF-4E45-B5ED-B3E6DA386E8B}"/>
              </a:ext>
            </a:extLst>
          </p:cNvPr>
          <p:cNvSpPr/>
          <p:nvPr/>
        </p:nvSpPr>
        <p:spPr>
          <a:xfrm>
            <a:off x="457200" y="950098"/>
            <a:ext cx="609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Прорезывание зубов – акт физиологический, первые зубы прорезываются в возрасте 6 месяцев.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DD1F894-BA2E-4709-B417-9E5738C5F230}"/>
              </a:ext>
            </a:extLst>
          </p:cNvPr>
          <p:cNvSpPr/>
          <p:nvPr/>
        </p:nvSpPr>
        <p:spPr>
          <a:xfrm>
            <a:off x="466725" y="1675806"/>
            <a:ext cx="609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Сперва появляются 2 нижних средних резца, к 8 месяцам появляются 2 верхних средних резца, к 10 месяцам появляются 2 верхних боковых резца.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221295D2-4B92-41DD-BECD-16F3F2F214E8}"/>
              </a:ext>
            </a:extLst>
          </p:cNvPr>
          <p:cNvSpPr/>
          <p:nvPr/>
        </p:nvSpPr>
        <p:spPr>
          <a:xfrm>
            <a:off x="466725" y="2685710"/>
            <a:ext cx="52291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К году прорезываются 2 боковых нижних резца.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487938E1-EDEC-48BF-96B2-E7FDEE4EB5C9}"/>
              </a:ext>
            </a:extLst>
          </p:cNvPr>
          <p:cNvSpPr/>
          <p:nvPr/>
        </p:nvSpPr>
        <p:spPr>
          <a:xfrm>
            <a:off x="457200" y="3352940"/>
            <a:ext cx="6096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К 2 годам заканчивается прорезывание остальных 12 молочных зубов.</a:t>
            </a:r>
          </a:p>
        </p:txBody>
      </p:sp>
      <p:sp>
        <p:nvSpPr>
          <p:cNvPr id="52" name="Овал 51">
            <a:extLst>
              <a:ext uri="{FF2B5EF4-FFF2-40B4-BE49-F238E27FC236}">
                <a16:creationId xmlns="" xmlns:a16="http://schemas.microsoft.com/office/drawing/2014/main" id="{666E0EE0-4C28-4C7A-A297-D017AAFFF79A}"/>
              </a:ext>
            </a:extLst>
          </p:cNvPr>
          <p:cNvSpPr/>
          <p:nvPr/>
        </p:nvSpPr>
        <p:spPr>
          <a:xfrm>
            <a:off x="105328" y="1051752"/>
            <a:ext cx="351872" cy="352425"/>
          </a:xfrm>
          <a:prstGeom prst="ellipse">
            <a:avLst/>
          </a:prstGeom>
          <a:solidFill>
            <a:srgbClr val="87B4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>
            <a:extLst>
              <a:ext uri="{FF2B5EF4-FFF2-40B4-BE49-F238E27FC236}">
                <a16:creationId xmlns="" xmlns:a16="http://schemas.microsoft.com/office/drawing/2014/main" id="{F870B762-A80B-4ED7-8F97-5186085143FD}"/>
              </a:ext>
            </a:extLst>
          </p:cNvPr>
          <p:cNvSpPr/>
          <p:nvPr/>
        </p:nvSpPr>
        <p:spPr>
          <a:xfrm>
            <a:off x="105328" y="2137471"/>
            <a:ext cx="351872" cy="35242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>
            <a:extLst>
              <a:ext uri="{FF2B5EF4-FFF2-40B4-BE49-F238E27FC236}">
                <a16:creationId xmlns="" xmlns:a16="http://schemas.microsoft.com/office/drawing/2014/main" id="{4EFB41E4-9F53-46DD-83C0-08080C5B02F7}"/>
              </a:ext>
            </a:extLst>
          </p:cNvPr>
          <p:cNvSpPr/>
          <p:nvPr/>
        </p:nvSpPr>
        <p:spPr>
          <a:xfrm>
            <a:off x="114853" y="2844875"/>
            <a:ext cx="351872" cy="35242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>
            <a:extLst>
              <a:ext uri="{FF2B5EF4-FFF2-40B4-BE49-F238E27FC236}">
                <a16:creationId xmlns="" xmlns:a16="http://schemas.microsoft.com/office/drawing/2014/main" id="{7002A6D8-1B02-4F23-8BCC-2E121C112E51}"/>
              </a:ext>
            </a:extLst>
          </p:cNvPr>
          <p:cNvSpPr/>
          <p:nvPr/>
        </p:nvSpPr>
        <p:spPr>
          <a:xfrm>
            <a:off x="105328" y="3542650"/>
            <a:ext cx="351872" cy="352425"/>
          </a:xfrm>
          <a:prstGeom prst="ellipse">
            <a:avLst/>
          </a:prstGeom>
          <a:solidFill>
            <a:srgbClr val="3C80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E214E27B-8F0B-4838-B7AE-D67D3B7A83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48343"/>
          <a:stretch/>
        </p:blipFill>
        <p:spPr>
          <a:xfrm>
            <a:off x="8163478" y="490703"/>
            <a:ext cx="3590372" cy="2282690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="" xmlns:a16="http://schemas.microsoft.com/office/drawing/2014/main" id="{5BD1C333-8E6F-48D7-A4A0-EA52B6498C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1" b="48343"/>
          <a:stretch/>
        </p:blipFill>
        <p:spPr>
          <a:xfrm>
            <a:off x="8163478" y="2958191"/>
            <a:ext cx="3590373" cy="2334569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="" xmlns:a16="http://schemas.microsoft.com/office/drawing/2014/main" id="{89169133-BCE5-4759-8F5F-06BDA15376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8" t="54248" r="32640"/>
          <a:stretch/>
        </p:blipFill>
        <p:spPr>
          <a:xfrm>
            <a:off x="3217740" y="4015062"/>
            <a:ext cx="2310432" cy="188323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3169920" y="6084900"/>
            <a:ext cx="5994726" cy="34561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87B4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Нажмите на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цветные кружки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732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7" grpId="0"/>
      <p:bldP spid="8" grpId="0"/>
      <p:bldP spid="13" grpId="0"/>
      <p:bldP spid="52" grpId="0" animBg="1"/>
      <p:bldP spid="53" grpId="0" animBg="1"/>
      <p:bldP spid="54" grpId="0" animBg="1"/>
      <p:bldP spid="55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9C71FBEA-C6F6-4121-AED4-026E2BEA9712}"/>
              </a:ext>
            </a:extLst>
          </p:cNvPr>
          <p:cNvGrpSpPr/>
          <p:nvPr/>
        </p:nvGrpSpPr>
        <p:grpSpPr>
          <a:xfrm>
            <a:off x="-1" y="5969039"/>
            <a:ext cx="12242980" cy="1379817"/>
            <a:chOff x="-1" y="5969039"/>
            <a:chExt cx="12242980" cy="1379817"/>
          </a:xfrm>
        </p:grpSpPr>
        <p:sp>
          <p:nvSpPr>
            <p:cNvPr id="14" name="Равнобедренный треугольник 13">
              <a:extLst>
                <a:ext uri="{FF2B5EF4-FFF2-40B4-BE49-F238E27FC236}">
                  <a16:creationId xmlns="" xmlns:a16="http://schemas.microsoft.com/office/drawing/2014/main" id="{B9D8D173-5457-461A-BBA3-8DB0BD400224}"/>
                </a:ext>
              </a:extLst>
            </p:cNvPr>
            <p:cNvSpPr/>
            <p:nvPr/>
          </p:nvSpPr>
          <p:spPr>
            <a:xfrm rot="21035454">
              <a:off x="7494844" y="6267570"/>
              <a:ext cx="4748135" cy="325892"/>
            </a:xfrm>
            <a:custGeom>
              <a:avLst/>
              <a:gdLst>
                <a:gd name="connsiteX0" fmla="*/ 0 w 2371076"/>
                <a:gd name="connsiteY0" fmla="*/ 244977 h 244977"/>
                <a:gd name="connsiteX1" fmla="*/ 2371076 w 2371076"/>
                <a:gd name="connsiteY1" fmla="*/ 0 h 244977"/>
                <a:gd name="connsiteX2" fmla="*/ 2371076 w 2371076"/>
                <a:gd name="connsiteY2" fmla="*/ 244977 h 244977"/>
                <a:gd name="connsiteX3" fmla="*/ 0 w 2371076"/>
                <a:gd name="connsiteY3" fmla="*/ 244977 h 244977"/>
                <a:gd name="connsiteX0" fmla="*/ 0 w 2448699"/>
                <a:gd name="connsiteY0" fmla="*/ 293906 h 293906"/>
                <a:gd name="connsiteX1" fmla="*/ 2448699 w 2448699"/>
                <a:gd name="connsiteY1" fmla="*/ 0 h 293906"/>
                <a:gd name="connsiteX2" fmla="*/ 2371076 w 2448699"/>
                <a:gd name="connsiteY2" fmla="*/ 293906 h 293906"/>
                <a:gd name="connsiteX3" fmla="*/ 0 w 2448699"/>
                <a:gd name="connsiteY3" fmla="*/ 293906 h 293906"/>
                <a:gd name="connsiteX0" fmla="*/ 0 w 2417380"/>
                <a:gd name="connsiteY0" fmla="*/ 294268 h 294268"/>
                <a:gd name="connsiteX1" fmla="*/ 2417380 w 2417380"/>
                <a:gd name="connsiteY1" fmla="*/ 0 h 294268"/>
                <a:gd name="connsiteX2" fmla="*/ 2371076 w 2417380"/>
                <a:gd name="connsiteY2" fmla="*/ 294268 h 294268"/>
                <a:gd name="connsiteX3" fmla="*/ 0 w 2417380"/>
                <a:gd name="connsiteY3" fmla="*/ 294268 h 294268"/>
                <a:gd name="connsiteX0" fmla="*/ 0 w 4748135"/>
                <a:gd name="connsiteY0" fmla="*/ 0 h 325892"/>
                <a:gd name="connsiteX1" fmla="*/ 4748135 w 4748135"/>
                <a:gd name="connsiteY1" fmla="*/ 31624 h 325892"/>
                <a:gd name="connsiteX2" fmla="*/ 4701831 w 4748135"/>
                <a:gd name="connsiteY2" fmla="*/ 325892 h 325892"/>
                <a:gd name="connsiteX3" fmla="*/ 0 w 4748135"/>
                <a:gd name="connsiteY3" fmla="*/ 0 h 32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135" h="325892">
                  <a:moveTo>
                    <a:pt x="0" y="0"/>
                  </a:moveTo>
                  <a:lnTo>
                    <a:pt x="4748135" y="31624"/>
                  </a:lnTo>
                  <a:lnTo>
                    <a:pt x="4701831" y="3258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="" xmlns:a16="http://schemas.microsoft.com/office/drawing/2014/main" id="{5C577F3E-3F16-4AFD-9019-57B3303C245D}"/>
                </a:ext>
              </a:extLst>
            </p:cNvPr>
            <p:cNvSpPr/>
            <p:nvPr/>
          </p:nvSpPr>
          <p:spPr>
            <a:xfrm rot="10135115">
              <a:off x="17869" y="6288874"/>
              <a:ext cx="5905712" cy="1059982"/>
            </a:xfrm>
            <a:custGeom>
              <a:avLst/>
              <a:gdLst>
                <a:gd name="connsiteX0" fmla="*/ 0 w 6701596"/>
                <a:gd name="connsiteY0" fmla="*/ 1059982 h 1059982"/>
                <a:gd name="connsiteX1" fmla="*/ 1276788 w 6701596"/>
                <a:gd name="connsiteY1" fmla="*/ 0 h 1059982"/>
                <a:gd name="connsiteX2" fmla="*/ 6701596 w 6701596"/>
                <a:gd name="connsiteY2" fmla="*/ 1059982 h 1059982"/>
                <a:gd name="connsiteX3" fmla="*/ 0 w 6701596"/>
                <a:gd name="connsiteY3" fmla="*/ 1059982 h 1059982"/>
                <a:gd name="connsiteX0" fmla="*/ 0 w 5905712"/>
                <a:gd name="connsiteY0" fmla="*/ 524795 h 1059982"/>
                <a:gd name="connsiteX1" fmla="*/ 480904 w 5905712"/>
                <a:gd name="connsiteY1" fmla="*/ 0 h 1059982"/>
                <a:gd name="connsiteX2" fmla="*/ 5905712 w 5905712"/>
                <a:gd name="connsiteY2" fmla="*/ 1059982 h 1059982"/>
                <a:gd name="connsiteX3" fmla="*/ 0 w 5905712"/>
                <a:gd name="connsiteY3" fmla="*/ 524795 h 10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712" h="1059982">
                  <a:moveTo>
                    <a:pt x="0" y="524795"/>
                  </a:moveTo>
                  <a:lnTo>
                    <a:pt x="480904" y="0"/>
                  </a:lnTo>
                  <a:lnTo>
                    <a:pt x="5905712" y="1059982"/>
                  </a:lnTo>
                  <a:lnTo>
                    <a:pt x="0" y="524795"/>
                  </a:lnTo>
                  <a:close/>
                </a:path>
              </a:pathLst>
            </a:custGeom>
            <a:solidFill>
              <a:srgbClr val="D73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Равнобедренный треугольник 9">
              <a:extLst>
                <a:ext uri="{FF2B5EF4-FFF2-40B4-BE49-F238E27FC236}">
                  <a16:creationId xmlns="" xmlns:a16="http://schemas.microsoft.com/office/drawing/2014/main" id="{A1F1CCDD-1B41-41DF-9400-CD62D18D3430}"/>
                </a:ext>
              </a:extLst>
            </p:cNvPr>
            <p:cNvSpPr/>
            <p:nvPr/>
          </p:nvSpPr>
          <p:spPr>
            <a:xfrm rot="5400000">
              <a:off x="2500001" y="3469037"/>
              <a:ext cx="900467" cy="5900471"/>
            </a:xfrm>
            <a:prstGeom prst="triangle">
              <a:avLst>
                <a:gd name="adj" fmla="val 32177"/>
              </a:avLst>
            </a:prstGeom>
            <a:solidFill>
              <a:srgbClr val="87B4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>
              <a:extLst>
                <a:ext uri="{FF2B5EF4-FFF2-40B4-BE49-F238E27FC236}">
                  <a16:creationId xmlns="" xmlns:a16="http://schemas.microsoft.com/office/drawing/2014/main" id="{C425D851-36A3-4232-81F6-8812093315BB}"/>
                </a:ext>
              </a:extLst>
            </p:cNvPr>
            <p:cNvSpPr/>
            <p:nvPr/>
          </p:nvSpPr>
          <p:spPr>
            <a:xfrm rot="10218688" flipV="1">
              <a:off x="5445223" y="5983705"/>
              <a:ext cx="3890180" cy="840551"/>
            </a:xfrm>
            <a:custGeom>
              <a:avLst/>
              <a:gdLst>
                <a:gd name="connsiteX0" fmla="*/ 0 w 1760414"/>
                <a:gd name="connsiteY0" fmla="*/ 569183 h 569183"/>
                <a:gd name="connsiteX1" fmla="*/ 1103780 w 1760414"/>
                <a:gd name="connsiteY1" fmla="*/ 0 h 569183"/>
                <a:gd name="connsiteX2" fmla="*/ 1760414 w 1760414"/>
                <a:gd name="connsiteY2" fmla="*/ 569183 h 569183"/>
                <a:gd name="connsiteX3" fmla="*/ 0 w 1760414"/>
                <a:gd name="connsiteY3" fmla="*/ 569183 h 569183"/>
                <a:gd name="connsiteX0" fmla="*/ 0 w 1760414"/>
                <a:gd name="connsiteY0" fmla="*/ 560458 h 560458"/>
                <a:gd name="connsiteX1" fmla="*/ 1311410 w 1760414"/>
                <a:gd name="connsiteY1" fmla="*/ 0 h 560458"/>
                <a:gd name="connsiteX2" fmla="*/ 1760414 w 1760414"/>
                <a:gd name="connsiteY2" fmla="*/ 560458 h 560458"/>
                <a:gd name="connsiteX3" fmla="*/ 0 w 1760414"/>
                <a:gd name="connsiteY3" fmla="*/ 560458 h 560458"/>
                <a:gd name="connsiteX0" fmla="*/ 0 w 3792395"/>
                <a:gd name="connsiteY0" fmla="*/ 819026 h 819026"/>
                <a:gd name="connsiteX1" fmla="*/ 3343391 w 3792395"/>
                <a:gd name="connsiteY1" fmla="*/ 0 h 819026"/>
                <a:gd name="connsiteX2" fmla="*/ 3792395 w 3792395"/>
                <a:gd name="connsiteY2" fmla="*/ 560458 h 819026"/>
                <a:gd name="connsiteX3" fmla="*/ 0 w 3792395"/>
                <a:gd name="connsiteY3" fmla="*/ 819026 h 819026"/>
                <a:gd name="connsiteX0" fmla="*/ 0 w 3884684"/>
                <a:gd name="connsiteY0" fmla="*/ 844445 h 844445"/>
                <a:gd name="connsiteX1" fmla="*/ 3435680 w 3884684"/>
                <a:gd name="connsiteY1" fmla="*/ 0 h 844445"/>
                <a:gd name="connsiteX2" fmla="*/ 3884684 w 3884684"/>
                <a:gd name="connsiteY2" fmla="*/ 560458 h 844445"/>
                <a:gd name="connsiteX3" fmla="*/ 0 w 3884684"/>
                <a:gd name="connsiteY3" fmla="*/ 844445 h 844445"/>
                <a:gd name="connsiteX0" fmla="*/ 0 w 3890180"/>
                <a:gd name="connsiteY0" fmla="*/ 840551 h 840551"/>
                <a:gd name="connsiteX1" fmla="*/ 3441176 w 3890180"/>
                <a:gd name="connsiteY1" fmla="*/ 0 h 840551"/>
                <a:gd name="connsiteX2" fmla="*/ 3890180 w 3890180"/>
                <a:gd name="connsiteY2" fmla="*/ 560458 h 840551"/>
                <a:gd name="connsiteX3" fmla="*/ 0 w 3890180"/>
                <a:gd name="connsiteY3" fmla="*/ 840551 h 84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0180" h="840551">
                  <a:moveTo>
                    <a:pt x="0" y="840551"/>
                  </a:moveTo>
                  <a:lnTo>
                    <a:pt x="3441176" y="0"/>
                  </a:lnTo>
                  <a:lnTo>
                    <a:pt x="3890180" y="560458"/>
                  </a:lnTo>
                  <a:lnTo>
                    <a:pt x="0" y="84055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>
              <a:extLst>
                <a:ext uri="{FF2B5EF4-FFF2-40B4-BE49-F238E27FC236}">
                  <a16:creationId xmlns="" xmlns:a16="http://schemas.microsoft.com/office/drawing/2014/main" id="{856A7FB3-750D-4A8D-8378-FF52AEA11B88}"/>
                </a:ext>
              </a:extLst>
            </p:cNvPr>
            <p:cNvSpPr/>
            <p:nvPr/>
          </p:nvSpPr>
          <p:spPr>
            <a:xfrm rot="5400000" flipV="1">
              <a:off x="8512539" y="3189379"/>
              <a:ext cx="670088" cy="6688837"/>
            </a:xfrm>
            <a:custGeom>
              <a:avLst/>
              <a:gdLst>
                <a:gd name="connsiteX0" fmla="*/ 0 w 670088"/>
                <a:gd name="connsiteY0" fmla="*/ 3974671 h 3974671"/>
                <a:gd name="connsiteX1" fmla="*/ 670088 w 670088"/>
                <a:gd name="connsiteY1" fmla="*/ 0 h 3974671"/>
                <a:gd name="connsiteX2" fmla="*/ 670088 w 670088"/>
                <a:gd name="connsiteY2" fmla="*/ 3974671 h 3974671"/>
                <a:gd name="connsiteX3" fmla="*/ 0 w 670088"/>
                <a:gd name="connsiteY3" fmla="*/ 3974671 h 3974671"/>
                <a:gd name="connsiteX0" fmla="*/ 0 w 684605"/>
                <a:gd name="connsiteY0" fmla="*/ 6688840 h 6688840"/>
                <a:gd name="connsiteX1" fmla="*/ 684605 w 684605"/>
                <a:gd name="connsiteY1" fmla="*/ 0 h 6688840"/>
                <a:gd name="connsiteX2" fmla="*/ 670088 w 684605"/>
                <a:gd name="connsiteY2" fmla="*/ 6688840 h 6688840"/>
                <a:gd name="connsiteX3" fmla="*/ 0 w 684605"/>
                <a:gd name="connsiteY3" fmla="*/ 6688840 h 6688840"/>
                <a:gd name="connsiteX0" fmla="*/ 0 w 670088"/>
                <a:gd name="connsiteY0" fmla="*/ 6688837 h 6688837"/>
                <a:gd name="connsiteX1" fmla="*/ 665558 w 670088"/>
                <a:gd name="connsiteY1" fmla="*/ 0 h 6688837"/>
                <a:gd name="connsiteX2" fmla="*/ 670088 w 670088"/>
                <a:gd name="connsiteY2" fmla="*/ 6688837 h 6688837"/>
                <a:gd name="connsiteX3" fmla="*/ 0 w 670088"/>
                <a:gd name="connsiteY3" fmla="*/ 6688837 h 668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088" h="6688837">
                  <a:moveTo>
                    <a:pt x="0" y="6688837"/>
                  </a:moveTo>
                  <a:lnTo>
                    <a:pt x="665558" y="0"/>
                  </a:lnTo>
                  <a:lnTo>
                    <a:pt x="670088" y="6688837"/>
                  </a:lnTo>
                  <a:lnTo>
                    <a:pt x="0" y="6688837"/>
                  </a:lnTo>
                  <a:close/>
                </a:path>
              </a:pathLst>
            </a:custGeom>
            <a:solidFill>
              <a:srgbClr val="3C80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03200" y="275202"/>
            <a:ext cx="69977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87B425"/>
                </a:solidFill>
              </a:rPr>
              <a:t>Возрастные особенности физического развития и физической подготовленности детей раннего и дошкольного </a:t>
            </a:r>
            <a:r>
              <a:rPr lang="ru-RU" sz="2800" b="1" dirty="0" smtClean="0">
                <a:solidFill>
                  <a:srgbClr val="87B425"/>
                </a:solidFill>
              </a:rPr>
              <a:t>возраста</a:t>
            </a:r>
            <a:endParaRPr lang="ru-RU" sz="2400" b="1" dirty="0">
              <a:solidFill>
                <a:srgbClr val="87B425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C75821A5-6125-4449-AB68-E2C54F6589BD}"/>
              </a:ext>
            </a:extLst>
          </p:cNvPr>
          <p:cNvSpPr/>
          <p:nvPr/>
        </p:nvSpPr>
        <p:spPr>
          <a:xfrm>
            <a:off x="702145" y="2584536"/>
            <a:ext cx="61372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новорожденный – первые 4 недели жизни;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AF15DA22-F0E6-4FA1-A621-1F89E83578B3}"/>
              </a:ext>
            </a:extLst>
          </p:cNvPr>
          <p:cNvSpPr/>
          <p:nvPr/>
        </p:nvSpPr>
        <p:spPr>
          <a:xfrm>
            <a:off x="702145" y="3163596"/>
            <a:ext cx="58695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грудной (младенческий) – до 1 года;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4283C566-3418-4CB3-9F59-97C9B1C15E95}"/>
              </a:ext>
            </a:extLst>
          </p:cNvPr>
          <p:cNvSpPr/>
          <p:nvPr/>
        </p:nvSpPr>
        <p:spPr>
          <a:xfrm>
            <a:off x="702145" y="3699980"/>
            <a:ext cx="59018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ранний детский – от 1 года до </a:t>
            </a: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3-х 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лет;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="" xmlns:a16="http://schemas.microsoft.com/office/drawing/2014/main" id="{A2F818AF-51B3-4E77-83A7-99A3E31AEE2F}"/>
              </a:ext>
            </a:extLst>
          </p:cNvPr>
          <p:cNvSpPr/>
          <p:nvPr/>
        </p:nvSpPr>
        <p:spPr>
          <a:xfrm>
            <a:off x="702145" y="4207915"/>
            <a:ext cx="63259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дошкольный – от 3 до 6 лет.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9A3A8868-C336-4784-BF3C-049577A212EA}"/>
              </a:ext>
            </a:extLst>
          </p:cNvPr>
          <p:cNvSpPr/>
          <p:nvPr/>
        </p:nvSpPr>
        <p:spPr>
          <a:xfrm>
            <a:off x="203200" y="2457176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D73A21"/>
                </a:solidFill>
              </a:rPr>
              <a:t>1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="" xmlns:a16="http://schemas.microsoft.com/office/drawing/2014/main" id="{E085C55A-7D58-4538-ACB9-E74221C7247A}"/>
              </a:ext>
            </a:extLst>
          </p:cNvPr>
          <p:cNvSpPr/>
          <p:nvPr/>
        </p:nvSpPr>
        <p:spPr>
          <a:xfrm>
            <a:off x="203200" y="3050442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87B425"/>
                </a:solidFill>
              </a:rPr>
              <a:t>2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7AA28521-2AC9-48BC-9B23-F3F8A09DA33C}"/>
              </a:ext>
            </a:extLst>
          </p:cNvPr>
          <p:cNvSpPr/>
          <p:nvPr/>
        </p:nvSpPr>
        <p:spPr>
          <a:xfrm>
            <a:off x="203200" y="3591157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D966"/>
                </a:solidFill>
              </a:rPr>
              <a:t>3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="" xmlns:a16="http://schemas.microsoft.com/office/drawing/2014/main" id="{2FA1709E-0A45-4CD4-8D82-82947B9C247C}"/>
              </a:ext>
            </a:extLst>
          </p:cNvPr>
          <p:cNvSpPr/>
          <p:nvPr/>
        </p:nvSpPr>
        <p:spPr>
          <a:xfrm>
            <a:off x="203200" y="4103106"/>
            <a:ext cx="273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3C80B6"/>
                </a:solidFill>
              </a:rPr>
              <a:t>4</a:t>
            </a:r>
          </a:p>
        </p:txBody>
      </p:sp>
      <p:sp>
        <p:nvSpPr>
          <p:cNvPr id="26" name="Стрелка: пятиугольник 25">
            <a:hlinkClick r:id="rId2" action="ppaction://hlinksldjump"/>
            <a:extLst>
              <a:ext uri="{FF2B5EF4-FFF2-40B4-BE49-F238E27FC236}">
                <a16:creationId xmlns="" xmlns:a16="http://schemas.microsoft.com/office/drawing/2014/main" id="{EAC56887-A42B-425D-83EF-6C5E760A4C59}"/>
              </a:ext>
            </a:extLst>
          </p:cNvPr>
          <p:cNvSpPr/>
          <p:nvPr/>
        </p:nvSpPr>
        <p:spPr>
          <a:xfrm>
            <a:off x="0" y="6084900"/>
            <a:ext cx="1746035" cy="536229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ОГЛАВЛЕНИЕ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8849B47D-F71B-4B25-A3EE-FC91F6896B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359" y="454866"/>
            <a:ext cx="5555738" cy="5817570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3169920" y="6084900"/>
            <a:ext cx="5994726" cy="34561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87B4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Нажмите на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цифры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42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6" grpId="0"/>
      <p:bldP spid="20" grpId="0"/>
      <p:bldP spid="21" grpId="0"/>
      <p:bldP spid="30" grpId="0"/>
      <p:bldP spid="31" grpId="0"/>
      <p:bldP spid="32" grpId="0"/>
      <p:bldP spid="33" grpId="0"/>
      <p:bldP spid="34" grpId="0"/>
      <p:bldP spid="35" grpId="0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1252CE1-1C82-4D7D-8A7E-BBC08BA67B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0" r="9281"/>
          <a:stretch/>
        </p:blipFill>
        <p:spPr>
          <a:xfrm>
            <a:off x="-595" y="1534485"/>
            <a:ext cx="5092699" cy="4676968"/>
          </a:xfrm>
          <a:prstGeom prst="rect">
            <a:avLst/>
          </a:prstGeom>
        </p:spPr>
      </p:pic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9C71FBEA-C6F6-4121-AED4-026E2BEA9712}"/>
              </a:ext>
            </a:extLst>
          </p:cNvPr>
          <p:cNvGrpSpPr/>
          <p:nvPr/>
        </p:nvGrpSpPr>
        <p:grpSpPr>
          <a:xfrm>
            <a:off x="-1" y="5969039"/>
            <a:ext cx="12242980" cy="1379817"/>
            <a:chOff x="-1" y="5969039"/>
            <a:chExt cx="12242980" cy="1379817"/>
          </a:xfrm>
        </p:grpSpPr>
        <p:sp>
          <p:nvSpPr>
            <p:cNvPr id="14" name="Равнобедренный треугольник 13">
              <a:extLst>
                <a:ext uri="{FF2B5EF4-FFF2-40B4-BE49-F238E27FC236}">
                  <a16:creationId xmlns="" xmlns:a16="http://schemas.microsoft.com/office/drawing/2014/main" id="{B9D8D173-5457-461A-BBA3-8DB0BD400224}"/>
                </a:ext>
              </a:extLst>
            </p:cNvPr>
            <p:cNvSpPr/>
            <p:nvPr/>
          </p:nvSpPr>
          <p:spPr>
            <a:xfrm rot="21035454">
              <a:off x="7494844" y="6267570"/>
              <a:ext cx="4748135" cy="325892"/>
            </a:xfrm>
            <a:custGeom>
              <a:avLst/>
              <a:gdLst>
                <a:gd name="connsiteX0" fmla="*/ 0 w 2371076"/>
                <a:gd name="connsiteY0" fmla="*/ 244977 h 244977"/>
                <a:gd name="connsiteX1" fmla="*/ 2371076 w 2371076"/>
                <a:gd name="connsiteY1" fmla="*/ 0 h 244977"/>
                <a:gd name="connsiteX2" fmla="*/ 2371076 w 2371076"/>
                <a:gd name="connsiteY2" fmla="*/ 244977 h 244977"/>
                <a:gd name="connsiteX3" fmla="*/ 0 w 2371076"/>
                <a:gd name="connsiteY3" fmla="*/ 244977 h 244977"/>
                <a:gd name="connsiteX0" fmla="*/ 0 w 2448699"/>
                <a:gd name="connsiteY0" fmla="*/ 293906 h 293906"/>
                <a:gd name="connsiteX1" fmla="*/ 2448699 w 2448699"/>
                <a:gd name="connsiteY1" fmla="*/ 0 h 293906"/>
                <a:gd name="connsiteX2" fmla="*/ 2371076 w 2448699"/>
                <a:gd name="connsiteY2" fmla="*/ 293906 h 293906"/>
                <a:gd name="connsiteX3" fmla="*/ 0 w 2448699"/>
                <a:gd name="connsiteY3" fmla="*/ 293906 h 293906"/>
                <a:gd name="connsiteX0" fmla="*/ 0 w 2417380"/>
                <a:gd name="connsiteY0" fmla="*/ 294268 h 294268"/>
                <a:gd name="connsiteX1" fmla="*/ 2417380 w 2417380"/>
                <a:gd name="connsiteY1" fmla="*/ 0 h 294268"/>
                <a:gd name="connsiteX2" fmla="*/ 2371076 w 2417380"/>
                <a:gd name="connsiteY2" fmla="*/ 294268 h 294268"/>
                <a:gd name="connsiteX3" fmla="*/ 0 w 2417380"/>
                <a:gd name="connsiteY3" fmla="*/ 294268 h 294268"/>
                <a:gd name="connsiteX0" fmla="*/ 0 w 4748135"/>
                <a:gd name="connsiteY0" fmla="*/ 0 h 325892"/>
                <a:gd name="connsiteX1" fmla="*/ 4748135 w 4748135"/>
                <a:gd name="connsiteY1" fmla="*/ 31624 h 325892"/>
                <a:gd name="connsiteX2" fmla="*/ 4701831 w 4748135"/>
                <a:gd name="connsiteY2" fmla="*/ 325892 h 325892"/>
                <a:gd name="connsiteX3" fmla="*/ 0 w 4748135"/>
                <a:gd name="connsiteY3" fmla="*/ 0 h 32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8135" h="325892">
                  <a:moveTo>
                    <a:pt x="0" y="0"/>
                  </a:moveTo>
                  <a:lnTo>
                    <a:pt x="4748135" y="31624"/>
                  </a:lnTo>
                  <a:lnTo>
                    <a:pt x="4701831" y="3258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="" xmlns:a16="http://schemas.microsoft.com/office/drawing/2014/main" id="{5C577F3E-3F16-4AFD-9019-57B3303C245D}"/>
                </a:ext>
              </a:extLst>
            </p:cNvPr>
            <p:cNvSpPr/>
            <p:nvPr/>
          </p:nvSpPr>
          <p:spPr>
            <a:xfrm rot="10135115">
              <a:off x="17869" y="6288874"/>
              <a:ext cx="5905712" cy="1059982"/>
            </a:xfrm>
            <a:custGeom>
              <a:avLst/>
              <a:gdLst>
                <a:gd name="connsiteX0" fmla="*/ 0 w 6701596"/>
                <a:gd name="connsiteY0" fmla="*/ 1059982 h 1059982"/>
                <a:gd name="connsiteX1" fmla="*/ 1276788 w 6701596"/>
                <a:gd name="connsiteY1" fmla="*/ 0 h 1059982"/>
                <a:gd name="connsiteX2" fmla="*/ 6701596 w 6701596"/>
                <a:gd name="connsiteY2" fmla="*/ 1059982 h 1059982"/>
                <a:gd name="connsiteX3" fmla="*/ 0 w 6701596"/>
                <a:gd name="connsiteY3" fmla="*/ 1059982 h 1059982"/>
                <a:gd name="connsiteX0" fmla="*/ 0 w 5905712"/>
                <a:gd name="connsiteY0" fmla="*/ 524795 h 1059982"/>
                <a:gd name="connsiteX1" fmla="*/ 480904 w 5905712"/>
                <a:gd name="connsiteY1" fmla="*/ 0 h 1059982"/>
                <a:gd name="connsiteX2" fmla="*/ 5905712 w 5905712"/>
                <a:gd name="connsiteY2" fmla="*/ 1059982 h 1059982"/>
                <a:gd name="connsiteX3" fmla="*/ 0 w 5905712"/>
                <a:gd name="connsiteY3" fmla="*/ 524795 h 10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5712" h="1059982">
                  <a:moveTo>
                    <a:pt x="0" y="524795"/>
                  </a:moveTo>
                  <a:lnTo>
                    <a:pt x="480904" y="0"/>
                  </a:lnTo>
                  <a:lnTo>
                    <a:pt x="5905712" y="1059982"/>
                  </a:lnTo>
                  <a:lnTo>
                    <a:pt x="0" y="524795"/>
                  </a:lnTo>
                  <a:close/>
                </a:path>
              </a:pathLst>
            </a:custGeom>
            <a:solidFill>
              <a:srgbClr val="D73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Равнобедренный треугольник 9">
              <a:extLst>
                <a:ext uri="{FF2B5EF4-FFF2-40B4-BE49-F238E27FC236}">
                  <a16:creationId xmlns="" xmlns:a16="http://schemas.microsoft.com/office/drawing/2014/main" id="{A1F1CCDD-1B41-41DF-9400-CD62D18D3430}"/>
                </a:ext>
              </a:extLst>
            </p:cNvPr>
            <p:cNvSpPr/>
            <p:nvPr/>
          </p:nvSpPr>
          <p:spPr>
            <a:xfrm rot="5400000">
              <a:off x="2500001" y="3469037"/>
              <a:ext cx="900467" cy="5900471"/>
            </a:xfrm>
            <a:prstGeom prst="triangle">
              <a:avLst>
                <a:gd name="adj" fmla="val 32177"/>
              </a:avLst>
            </a:prstGeom>
            <a:solidFill>
              <a:srgbClr val="87B4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>
              <a:extLst>
                <a:ext uri="{FF2B5EF4-FFF2-40B4-BE49-F238E27FC236}">
                  <a16:creationId xmlns="" xmlns:a16="http://schemas.microsoft.com/office/drawing/2014/main" id="{C425D851-36A3-4232-81F6-8812093315BB}"/>
                </a:ext>
              </a:extLst>
            </p:cNvPr>
            <p:cNvSpPr/>
            <p:nvPr/>
          </p:nvSpPr>
          <p:spPr>
            <a:xfrm rot="10218688" flipV="1">
              <a:off x="5445223" y="5983705"/>
              <a:ext cx="3890180" cy="840551"/>
            </a:xfrm>
            <a:custGeom>
              <a:avLst/>
              <a:gdLst>
                <a:gd name="connsiteX0" fmla="*/ 0 w 1760414"/>
                <a:gd name="connsiteY0" fmla="*/ 569183 h 569183"/>
                <a:gd name="connsiteX1" fmla="*/ 1103780 w 1760414"/>
                <a:gd name="connsiteY1" fmla="*/ 0 h 569183"/>
                <a:gd name="connsiteX2" fmla="*/ 1760414 w 1760414"/>
                <a:gd name="connsiteY2" fmla="*/ 569183 h 569183"/>
                <a:gd name="connsiteX3" fmla="*/ 0 w 1760414"/>
                <a:gd name="connsiteY3" fmla="*/ 569183 h 569183"/>
                <a:gd name="connsiteX0" fmla="*/ 0 w 1760414"/>
                <a:gd name="connsiteY0" fmla="*/ 560458 h 560458"/>
                <a:gd name="connsiteX1" fmla="*/ 1311410 w 1760414"/>
                <a:gd name="connsiteY1" fmla="*/ 0 h 560458"/>
                <a:gd name="connsiteX2" fmla="*/ 1760414 w 1760414"/>
                <a:gd name="connsiteY2" fmla="*/ 560458 h 560458"/>
                <a:gd name="connsiteX3" fmla="*/ 0 w 1760414"/>
                <a:gd name="connsiteY3" fmla="*/ 560458 h 560458"/>
                <a:gd name="connsiteX0" fmla="*/ 0 w 3792395"/>
                <a:gd name="connsiteY0" fmla="*/ 819026 h 819026"/>
                <a:gd name="connsiteX1" fmla="*/ 3343391 w 3792395"/>
                <a:gd name="connsiteY1" fmla="*/ 0 h 819026"/>
                <a:gd name="connsiteX2" fmla="*/ 3792395 w 3792395"/>
                <a:gd name="connsiteY2" fmla="*/ 560458 h 819026"/>
                <a:gd name="connsiteX3" fmla="*/ 0 w 3792395"/>
                <a:gd name="connsiteY3" fmla="*/ 819026 h 819026"/>
                <a:gd name="connsiteX0" fmla="*/ 0 w 3884684"/>
                <a:gd name="connsiteY0" fmla="*/ 844445 h 844445"/>
                <a:gd name="connsiteX1" fmla="*/ 3435680 w 3884684"/>
                <a:gd name="connsiteY1" fmla="*/ 0 h 844445"/>
                <a:gd name="connsiteX2" fmla="*/ 3884684 w 3884684"/>
                <a:gd name="connsiteY2" fmla="*/ 560458 h 844445"/>
                <a:gd name="connsiteX3" fmla="*/ 0 w 3884684"/>
                <a:gd name="connsiteY3" fmla="*/ 844445 h 844445"/>
                <a:gd name="connsiteX0" fmla="*/ 0 w 3890180"/>
                <a:gd name="connsiteY0" fmla="*/ 840551 h 840551"/>
                <a:gd name="connsiteX1" fmla="*/ 3441176 w 3890180"/>
                <a:gd name="connsiteY1" fmla="*/ 0 h 840551"/>
                <a:gd name="connsiteX2" fmla="*/ 3890180 w 3890180"/>
                <a:gd name="connsiteY2" fmla="*/ 560458 h 840551"/>
                <a:gd name="connsiteX3" fmla="*/ 0 w 3890180"/>
                <a:gd name="connsiteY3" fmla="*/ 840551 h 84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0180" h="840551">
                  <a:moveTo>
                    <a:pt x="0" y="840551"/>
                  </a:moveTo>
                  <a:lnTo>
                    <a:pt x="3441176" y="0"/>
                  </a:lnTo>
                  <a:lnTo>
                    <a:pt x="3890180" y="560458"/>
                  </a:lnTo>
                  <a:lnTo>
                    <a:pt x="0" y="84055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>
              <a:extLst>
                <a:ext uri="{FF2B5EF4-FFF2-40B4-BE49-F238E27FC236}">
                  <a16:creationId xmlns="" xmlns:a16="http://schemas.microsoft.com/office/drawing/2014/main" id="{856A7FB3-750D-4A8D-8378-FF52AEA11B88}"/>
                </a:ext>
              </a:extLst>
            </p:cNvPr>
            <p:cNvSpPr/>
            <p:nvPr/>
          </p:nvSpPr>
          <p:spPr>
            <a:xfrm rot="5400000" flipV="1">
              <a:off x="8512539" y="3189379"/>
              <a:ext cx="670088" cy="6688837"/>
            </a:xfrm>
            <a:custGeom>
              <a:avLst/>
              <a:gdLst>
                <a:gd name="connsiteX0" fmla="*/ 0 w 670088"/>
                <a:gd name="connsiteY0" fmla="*/ 3974671 h 3974671"/>
                <a:gd name="connsiteX1" fmla="*/ 670088 w 670088"/>
                <a:gd name="connsiteY1" fmla="*/ 0 h 3974671"/>
                <a:gd name="connsiteX2" fmla="*/ 670088 w 670088"/>
                <a:gd name="connsiteY2" fmla="*/ 3974671 h 3974671"/>
                <a:gd name="connsiteX3" fmla="*/ 0 w 670088"/>
                <a:gd name="connsiteY3" fmla="*/ 3974671 h 3974671"/>
                <a:gd name="connsiteX0" fmla="*/ 0 w 684605"/>
                <a:gd name="connsiteY0" fmla="*/ 6688840 h 6688840"/>
                <a:gd name="connsiteX1" fmla="*/ 684605 w 684605"/>
                <a:gd name="connsiteY1" fmla="*/ 0 h 6688840"/>
                <a:gd name="connsiteX2" fmla="*/ 670088 w 684605"/>
                <a:gd name="connsiteY2" fmla="*/ 6688840 h 6688840"/>
                <a:gd name="connsiteX3" fmla="*/ 0 w 684605"/>
                <a:gd name="connsiteY3" fmla="*/ 6688840 h 6688840"/>
                <a:gd name="connsiteX0" fmla="*/ 0 w 670088"/>
                <a:gd name="connsiteY0" fmla="*/ 6688837 h 6688837"/>
                <a:gd name="connsiteX1" fmla="*/ 665558 w 670088"/>
                <a:gd name="connsiteY1" fmla="*/ 0 h 6688837"/>
                <a:gd name="connsiteX2" fmla="*/ 670088 w 670088"/>
                <a:gd name="connsiteY2" fmla="*/ 6688837 h 6688837"/>
                <a:gd name="connsiteX3" fmla="*/ 0 w 670088"/>
                <a:gd name="connsiteY3" fmla="*/ 6688837 h 668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0088" h="6688837">
                  <a:moveTo>
                    <a:pt x="0" y="6688837"/>
                  </a:moveTo>
                  <a:lnTo>
                    <a:pt x="665558" y="0"/>
                  </a:lnTo>
                  <a:lnTo>
                    <a:pt x="670088" y="6688837"/>
                  </a:lnTo>
                  <a:lnTo>
                    <a:pt x="0" y="6688837"/>
                  </a:lnTo>
                  <a:close/>
                </a:path>
              </a:pathLst>
            </a:custGeom>
            <a:solidFill>
              <a:srgbClr val="3C80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03200" y="275202"/>
            <a:ext cx="11567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87B425"/>
                </a:solidFill>
              </a:rPr>
              <a:t>Организация физического воспитания детей раннего возраста</a:t>
            </a:r>
            <a:endParaRPr lang="ru-RU" sz="2400" b="1" dirty="0">
              <a:solidFill>
                <a:srgbClr val="87B425"/>
              </a:solidFill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AF15DA22-F0E6-4FA1-A621-1F89E83578B3}"/>
              </a:ext>
            </a:extLst>
          </p:cNvPr>
          <p:cNvSpPr/>
          <p:nvPr/>
        </p:nvSpPr>
        <p:spPr>
          <a:xfrm>
            <a:off x="3978640" y="1017709"/>
            <a:ext cx="72481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При организации физического воспитания детей раннего возраста следует помнить о физиологии системы и мышечно-связочного аппарата и строго дозировать физические нагрузки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33C7ECA3-5E65-49FE-AF1E-3353F48BC3F0}"/>
              </a:ext>
            </a:extLst>
          </p:cNvPr>
          <p:cNvSpPr/>
          <p:nvPr/>
        </p:nvSpPr>
        <p:spPr>
          <a:xfrm>
            <a:off x="5402236" y="2428151"/>
            <a:ext cx="632597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В раннем возрасте ребенок не может развиваться правильно без достаточной физической активности. Установлено, что у двухлетних детей на активные движения приходится 70% времени бодрствования, а у трехлетних – не менее </a:t>
            </a: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60%. </a:t>
            </a:r>
            <a:endParaRPr lang="ru-RU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Стрелка: пятиугольник 25">
            <a:hlinkClick r:id="rId3" action="ppaction://hlinksldjump"/>
            <a:extLst>
              <a:ext uri="{FF2B5EF4-FFF2-40B4-BE49-F238E27FC236}">
                <a16:creationId xmlns="" xmlns:a16="http://schemas.microsoft.com/office/drawing/2014/main" id="{24EE25A8-27E8-4CBC-8BA2-1609EA05D867}"/>
              </a:ext>
            </a:extLst>
          </p:cNvPr>
          <p:cNvSpPr/>
          <p:nvPr/>
        </p:nvSpPr>
        <p:spPr>
          <a:xfrm>
            <a:off x="0" y="6084900"/>
            <a:ext cx="1746035" cy="536229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ОГЛАВЛЕНИЕ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76E27269-9FBB-4D36-AAD1-61980BE03DF7}"/>
              </a:ext>
            </a:extLst>
          </p:cNvPr>
          <p:cNvSpPr/>
          <p:nvPr/>
        </p:nvSpPr>
        <p:spPr>
          <a:xfrm>
            <a:off x="5402236" y="4454147"/>
            <a:ext cx="63259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Грамотно организованная двигательная активность ребенка способствует укреплению его здоровья. </a:t>
            </a:r>
          </a:p>
        </p:txBody>
      </p:sp>
    </p:spTree>
    <p:extLst>
      <p:ext uri="{BB962C8B-B14F-4D97-AF65-F5344CB8AC3E}">
        <p14:creationId xmlns:p14="http://schemas.microsoft.com/office/powerpoint/2010/main" val="78639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/>
      <p:bldP spid="24" grpId="0"/>
      <p:bldP spid="1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753</TotalTime>
  <Words>636</Words>
  <Application>Microsoft Office PowerPoint</Application>
  <PresentationFormat>Произвольный</PresentationFormat>
  <Paragraphs>225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Inkognito</dc:creator>
  <cp:lastModifiedBy>intel i5</cp:lastModifiedBy>
  <cp:revision>82</cp:revision>
  <dcterms:created xsi:type="dcterms:W3CDTF">2019-10-22T18:35:57Z</dcterms:created>
  <dcterms:modified xsi:type="dcterms:W3CDTF">2019-11-13T14:04:47Z</dcterms:modified>
</cp:coreProperties>
</file>