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Я" initials="Я" lastIdx="2" clrIdx="0">
    <p:extLst>
      <p:ext uri="{19B8F6BF-5375-455C-9EA6-DF929625EA0E}">
        <p15:presenceInfo xmlns:p15="http://schemas.microsoft.com/office/powerpoint/2012/main" userId="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B425"/>
    <a:srgbClr val="3C80B6"/>
    <a:srgbClr val="D73A21"/>
    <a:srgbClr val="FFD966"/>
    <a:srgbClr val="FF6B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54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21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4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02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3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0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44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454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34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96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67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4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71161" y="2113418"/>
            <a:ext cx="98496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3C80B6"/>
                </a:solidFill>
              </a:rPr>
              <a:t> </a:t>
            </a:r>
            <a:r>
              <a:rPr lang="ru-RU" sz="3200" b="1" dirty="0">
                <a:solidFill>
                  <a:srgbClr val="3C80B6"/>
                </a:solidFill>
              </a:rPr>
              <a:t>Методики развития творческих способностей детей раннего возраста</a:t>
            </a:r>
            <a:endParaRPr lang="ru-RU" sz="2800" b="1" dirty="0">
              <a:solidFill>
                <a:srgbClr val="3C80B6"/>
              </a:solidFill>
            </a:endParaRPr>
          </a:p>
          <a:p>
            <a:pPr algn="ctr"/>
            <a:r>
              <a:rPr lang="ru-RU" b="1" dirty="0">
                <a:solidFill>
                  <a:srgbClr val="3C80B6"/>
                </a:solidFill>
              </a:rPr>
              <a:t> </a:t>
            </a:r>
            <a:r>
              <a:rPr lang="ru-RU" sz="2000" b="1" dirty="0">
                <a:solidFill>
                  <a:srgbClr val="87B425"/>
                </a:solidFill>
              </a:rPr>
              <a:t>лекция №1</a:t>
            </a:r>
            <a:endParaRPr lang="ru-RU" sz="2800" b="1" dirty="0">
              <a:solidFill>
                <a:srgbClr val="87B425"/>
              </a:solidFill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C6D98500-64B9-449A-9092-FF06E79EAD60}"/>
              </a:ext>
            </a:extLst>
          </p:cNvPr>
          <p:cNvGrpSpPr/>
          <p:nvPr/>
        </p:nvGrpSpPr>
        <p:grpSpPr>
          <a:xfrm>
            <a:off x="0" y="-97685"/>
            <a:ext cx="12287342" cy="1799743"/>
            <a:chOff x="0" y="-97685"/>
            <a:chExt cx="12287342" cy="1799743"/>
          </a:xfrm>
        </p:grpSpPr>
        <p:sp>
          <p:nvSpPr>
            <p:cNvPr id="20" name="Равнобедренный треугольник 19">
              <a:extLst>
                <a:ext uri="{FF2B5EF4-FFF2-40B4-BE49-F238E27FC236}">
                  <a16:creationId xmlns:a16="http://schemas.microsoft.com/office/drawing/2014/main" id="{A53CCC2F-D6B3-4F58-8443-BE432F43C66D}"/>
                </a:ext>
              </a:extLst>
            </p:cNvPr>
            <p:cNvSpPr/>
            <p:nvPr/>
          </p:nvSpPr>
          <p:spPr>
            <a:xfrm rot="12050712" flipV="1">
              <a:off x="5356965" y="291583"/>
              <a:ext cx="6869266" cy="1410475"/>
            </a:xfrm>
            <a:custGeom>
              <a:avLst/>
              <a:gdLst>
                <a:gd name="connsiteX0" fmla="*/ 0 w 7468612"/>
                <a:gd name="connsiteY0" fmla="*/ 200703 h 200703"/>
                <a:gd name="connsiteX1" fmla="*/ 150418 w 7468612"/>
                <a:gd name="connsiteY1" fmla="*/ 0 h 200703"/>
                <a:gd name="connsiteX2" fmla="*/ 7468612 w 7468612"/>
                <a:gd name="connsiteY2" fmla="*/ 200703 h 200703"/>
                <a:gd name="connsiteX3" fmla="*/ 0 w 7468612"/>
                <a:gd name="connsiteY3" fmla="*/ 200703 h 200703"/>
                <a:gd name="connsiteX0" fmla="*/ 0 w 7468612"/>
                <a:gd name="connsiteY0" fmla="*/ 879549 h 879549"/>
                <a:gd name="connsiteX1" fmla="*/ 388516 w 7468612"/>
                <a:gd name="connsiteY1" fmla="*/ 0 h 879549"/>
                <a:gd name="connsiteX2" fmla="*/ 7468612 w 7468612"/>
                <a:gd name="connsiteY2" fmla="*/ 879549 h 879549"/>
                <a:gd name="connsiteX3" fmla="*/ 0 w 7468612"/>
                <a:gd name="connsiteY3" fmla="*/ 879549 h 879549"/>
                <a:gd name="connsiteX0" fmla="*/ 480 w 7080096"/>
                <a:gd name="connsiteY0" fmla="*/ 232681 h 879549"/>
                <a:gd name="connsiteX1" fmla="*/ 0 w 7080096"/>
                <a:gd name="connsiteY1" fmla="*/ 0 h 879549"/>
                <a:gd name="connsiteX2" fmla="*/ 7080096 w 7080096"/>
                <a:gd name="connsiteY2" fmla="*/ 879549 h 879549"/>
                <a:gd name="connsiteX3" fmla="*/ 480 w 7080096"/>
                <a:gd name="connsiteY3" fmla="*/ 232681 h 879549"/>
                <a:gd name="connsiteX0" fmla="*/ 480 w 6801495"/>
                <a:gd name="connsiteY0" fmla="*/ 232681 h 1410475"/>
                <a:gd name="connsiteX1" fmla="*/ 0 w 6801495"/>
                <a:gd name="connsiteY1" fmla="*/ 0 h 1410475"/>
                <a:gd name="connsiteX2" fmla="*/ 6801495 w 6801495"/>
                <a:gd name="connsiteY2" fmla="*/ 1410475 h 1410475"/>
                <a:gd name="connsiteX3" fmla="*/ 480 w 6801495"/>
                <a:gd name="connsiteY3" fmla="*/ 232681 h 1410475"/>
                <a:gd name="connsiteX0" fmla="*/ 0 w 6869266"/>
                <a:gd name="connsiteY0" fmla="*/ 171021 h 1410475"/>
                <a:gd name="connsiteX1" fmla="*/ 67771 w 6869266"/>
                <a:gd name="connsiteY1" fmla="*/ 0 h 1410475"/>
                <a:gd name="connsiteX2" fmla="*/ 6869266 w 6869266"/>
                <a:gd name="connsiteY2" fmla="*/ 1410475 h 1410475"/>
                <a:gd name="connsiteX3" fmla="*/ 0 w 6869266"/>
                <a:gd name="connsiteY3" fmla="*/ 171021 h 14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9266" h="1410475">
                  <a:moveTo>
                    <a:pt x="0" y="171021"/>
                  </a:moveTo>
                  <a:lnTo>
                    <a:pt x="67771" y="0"/>
                  </a:lnTo>
                  <a:lnTo>
                    <a:pt x="6869266" y="1410475"/>
                  </a:lnTo>
                  <a:lnTo>
                    <a:pt x="0" y="17102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DBD81CD3-7B9F-400D-934D-3CF189F5CB48}"/>
                </a:ext>
              </a:extLst>
            </p:cNvPr>
            <p:cNvGrpSpPr/>
            <p:nvPr/>
          </p:nvGrpSpPr>
          <p:grpSpPr>
            <a:xfrm>
              <a:off x="0" y="-97685"/>
              <a:ext cx="12287342" cy="1627491"/>
              <a:chOff x="0" y="-97685"/>
              <a:chExt cx="12287342" cy="1627491"/>
            </a:xfrm>
          </p:grpSpPr>
          <p:sp>
            <p:nvSpPr>
              <p:cNvPr id="17" name="Равнобедренный треугольник 16">
                <a:extLst>
                  <a:ext uri="{FF2B5EF4-FFF2-40B4-BE49-F238E27FC236}">
                    <a16:creationId xmlns:a16="http://schemas.microsoft.com/office/drawing/2014/main" id="{EA1E5DF3-4B70-4584-A886-2AB059F24957}"/>
                  </a:ext>
                </a:extLst>
              </p:cNvPr>
              <p:cNvSpPr/>
              <p:nvPr/>
            </p:nvSpPr>
            <p:spPr>
              <a:xfrm flipV="1">
                <a:off x="0" y="-11965"/>
                <a:ext cx="12183871" cy="445168"/>
              </a:xfrm>
              <a:prstGeom prst="triangle">
                <a:avLst>
                  <a:gd name="adj" fmla="val 43194"/>
                </a:avLst>
              </a:prstGeom>
              <a:solidFill>
                <a:srgbClr val="D73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>
                <a:extLst>
                  <a:ext uri="{FF2B5EF4-FFF2-40B4-BE49-F238E27FC236}">
                    <a16:creationId xmlns:a16="http://schemas.microsoft.com/office/drawing/2014/main" id="{326EA800-D8AB-400E-8F9B-3ADBBC4634AC}"/>
                  </a:ext>
                </a:extLst>
              </p:cNvPr>
              <p:cNvSpPr/>
              <p:nvPr/>
            </p:nvSpPr>
            <p:spPr>
              <a:xfrm rot="5400000">
                <a:off x="2239840" y="-2247963"/>
                <a:ext cx="804866" cy="5271223"/>
              </a:xfrm>
              <a:prstGeom prst="triangle">
                <a:avLst>
                  <a:gd name="adj" fmla="val 55365"/>
                </a:avLst>
              </a:prstGeom>
              <a:solidFill>
                <a:srgbClr val="87B4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>
                <a:extLst>
                  <a:ext uri="{FF2B5EF4-FFF2-40B4-BE49-F238E27FC236}">
                    <a16:creationId xmlns:a16="http://schemas.microsoft.com/office/drawing/2014/main" id="{FE15859A-DB43-40AC-BF45-1C8803605C30}"/>
                  </a:ext>
                </a:extLst>
              </p:cNvPr>
              <p:cNvSpPr/>
              <p:nvPr/>
            </p:nvSpPr>
            <p:spPr>
              <a:xfrm rot="5400000" flipV="1">
                <a:off x="8250816" y="-2987714"/>
                <a:ext cx="966787" cy="6912649"/>
              </a:xfrm>
              <a:prstGeom prst="triangle">
                <a:avLst>
                  <a:gd name="adj" fmla="val 45941"/>
                </a:avLst>
              </a:prstGeom>
              <a:solidFill>
                <a:srgbClr val="3C80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>
                <a:extLst>
                  <a:ext uri="{FF2B5EF4-FFF2-40B4-BE49-F238E27FC236}">
                    <a16:creationId xmlns:a16="http://schemas.microsoft.com/office/drawing/2014/main" id="{76AC22CE-DFFB-4658-B462-B45BCDD03208}"/>
                  </a:ext>
                </a:extLst>
              </p:cNvPr>
              <p:cNvSpPr/>
              <p:nvPr/>
            </p:nvSpPr>
            <p:spPr>
              <a:xfrm rot="1080517" flipH="1">
                <a:off x="5404505" y="-97685"/>
                <a:ext cx="6882837" cy="1627491"/>
              </a:xfrm>
              <a:custGeom>
                <a:avLst/>
                <a:gdLst>
                  <a:gd name="connsiteX0" fmla="*/ 0 w 7319822"/>
                  <a:gd name="connsiteY0" fmla="*/ 711454 h 711454"/>
                  <a:gd name="connsiteX1" fmla="*/ 432382 w 7319822"/>
                  <a:gd name="connsiteY1" fmla="*/ 0 h 711454"/>
                  <a:gd name="connsiteX2" fmla="*/ 7319822 w 7319822"/>
                  <a:gd name="connsiteY2" fmla="*/ 711454 h 711454"/>
                  <a:gd name="connsiteX3" fmla="*/ 0 w 7319822"/>
                  <a:gd name="connsiteY3" fmla="*/ 711454 h 711454"/>
                  <a:gd name="connsiteX0" fmla="*/ 0 w 7319822"/>
                  <a:gd name="connsiteY0" fmla="*/ 1134556 h 1134556"/>
                  <a:gd name="connsiteX1" fmla="*/ 495965 w 7319822"/>
                  <a:gd name="connsiteY1" fmla="*/ 0 h 1134556"/>
                  <a:gd name="connsiteX2" fmla="*/ 7319822 w 7319822"/>
                  <a:gd name="connsiteY2" fmla="*/ 1134556 h 1134556"/>
                  <a:gd name="connsiteX3" fmla="*/ 0 w 7319822"/>
                  <a:gd name="connsiteY3" fmla="*/ 1134556 h 1134556"/>
                  <a:gd name="connsiteX0" fmla="*/ 0 w 7001404"/>
                  <a:gd name="connsiteY0" fmla="*/ 581658 h 1134556"/>
                  <a:gd name="connsiteX1" fmla="*/ 177547 w 7001404"/>
                  <a:gd name="connsiteY1" fmla="*/ 0 h 1134556"/>
                  <a:gd name="connsiteX2" fmla="*/ 7001404 w 7001404"/>
                  <a:gd name="connsiteY2" fmla="*/ 1134556 h 1134556"/>
                  <a:gd name="connsiteX3" fmla="*/ 0 w 7001404"/>
                  <a:gd name="connsiteY3" fmla="*/ 581658 h 1134556"/>
                  <a:gd name="connsiteX0" fmla="*/ 0 w 6863217"/>
                  <a:gd name="connsiteY0" fmla="*/ 469412 h 1134556"/>
                  <a:gd name="connsiteX1" fmla="*/ 39360 w 6863217"/>
                  <a:gd name="connsiteY1" fmla="*/ 0 h 1134556"/>
                  <a:gd name="connsiteX2" fmla="*/ 6863217 w 6863217"/>
                  <a:gd name="connsiteY2" fmla="*/ 1134556 h 1134556"/>
                  <a:gd name="connsiteX3" fmla="*/ 0 w 6863217"/>
                  <a:gd name="connsiteY3" fmla="*/ 469412 h 1134556"/>
                  <a:gd name="connsiteX0" fmla="*/ 0 w 6736081"/>
                  <a:gd name="connsiteY0" fmla="*/ 469412 h 1610959"/>
                  <a:gd name="connsiteX1" fmla="*/ 39360 w 6736081"/>
                  <a:gd name="connsiteY1" fmla="*/ 0 h 1610959"/>
                  <a:gd name="connsiteX2" fmla="*/ 6736081 w 6736081"/>
                  <a:gd name="connsiteY2" fmla="*/ 1610959 h 1610959"/>
                  <a:gd name="connsiteX3" fmla="*/ 0 w 6736081"/>
                  <a:gd name="connsiteY3" fmla="*/ 469412 h 1610959"/>
                  <a:gd name="connsiteX0" fmla="*/ 0 w 6882837"/>
                  <a:gd name="connsiteY0" fmla="*/ 551138 h 1610959"/>
                  <a:gd name="connsiteX1" fmla="*/ 186116 w 6882837"/>
                  <a:gd name="connsiteY1" fmla="*/ 0 h 1610959"/>
                  <a:gd name="connsiteX2" fmla="*/ 6882837 w 6882837"/>
                  <a:gd name="connsiteY2" fmla="*/ 1610959 h 1610959"/>
                  <a:gd name="connsiteX3" fmla="*/ 0 w 6882837"/>
                  <a:gd name="connsiteY3" fmla="*/ 551138 h 1610959"/>
                  <a:gd name="connsiteX0" fmla="*/ 0 w 6882837"/>
                  <a:gd name="connsiteY0" fmla="*/ 567670 h 1627491"/>
                  <a:gd name="connsiteX1" fmla="*/ 181473 w 6882837"/>
                  <a:gd name="connsiteY1" fmla="*/ 0 h 1627491"/>
                  <a:gd name="connsiteX2" fmla="*/ 6882837 w 6882837"/>
                  <a:gd name="connsiteY2" fmla="*/ 1627491 h 1627491"/>
                  <a:gd name="connsiteX3" fmla="*/ 0 w 6882837"/>
                  <a:gd name="connsiteY3" fmla="*/ 567670 h 162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82837" h="1627491">
                    <a:moveTo>
                      <a:pt x="0" y="567670"/>
                    </a:moveTo>
                    <a:lnTo>
                      <a:pt x="181473" y="0"/>
                    </a:lnTo>
                    <a:lnTo>
                      <a:pt x="6882837" y="1627491"/>
                    </a:lnTo>
                    <a:lnTo>
                      <a:pt x="0" y="56767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5E0C011-16C4-4871-B50D-FB654C03B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30"/>
          <a:stretch/>
        </p:blipFill>
        <p:spPr>
          <a:xfrm>
            <a:off x="0" y="3436754"/>
            <a:ext cx="12192000" cy="256617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B056DD3-019C-4C8D-BC30-9F433B8707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85"/>
          <a:stretch/>
        </p:blipFill>
        <p:spPr>
          <a:xfrm flipH="1">
            <a:off x="6660" y="990832"/>
            <a:ext cx="11440286" cy="112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7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8203" y="171118"/>
            <a:ext cx="5847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ОГЛАВЛЕНИЕ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3BB3CC14-8D2F-41A4-B1F4-0F72E98DE2F8}"/>
              </a:ext>
            </a:extLst>
          </p:cNvPr>
          <p:cNvSpPr txBox="1"/>
          <p:nvPr/>
        </p:nvSpPr>
        <p:spPr>
          <a:xfrm>
            <a:off x="406401" y="616442"/>
            <a:ext cx="9378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1. Что такое творческие способности? </a:t>
            </a:r>
          </a:p>
        </p:txBody>
      </p:sp>
      <p:sp>
        <p:nvSpPr>
          <p:cNvPr id="21" name="TextBox 20">
            <a:hlinkClick r:id="rId3" action="ppaction://hlinksldjump"/>
            <a:extLst>
              <a:ext uri="{FF2B5EF4-FFF2-40B4-BE49-F238E27FC236}">
                <a16:creationId xmlns:a16="http://schemas.microsoft.com/office/drawing/2014/main" id="{2D11A554-E621-44C1-8864-1168E644FCDC}"/>
              </a:ext>
            </a:extLst>
          </p:cNvPr>
          <p:cNvSpPr txBox="1"/>
          <p:nvPr/>
        </p:nvSpPr>
        <p:spPr>
          <a:xfrm>
            <a:off x="406401" y="1007933"/>
            <a:ext cx="8848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2. Условия творческого развития ребенка.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>
            <a:hlinkClick r:id="rId4" action="ppaction://hlinksldjump"/>
            <a:extLst>
              <a:ext uri="{FF2B5EF4-FFF2-40B4-BE49-F238E27FC236}">
                <a16:creationId xmlns:a16="http://schemas.microsoft.com/office/drawing/2014/main" id="{1452B808-BA11-4B2C-B6E9-4F0DF129E79F}"/>
              </a:ext>
            </a:extLst>
          </p:cNvPr>
          <p:cNvSpPr txBox="1"/>
          <p:nvPr/>
        </p:nvSpPr>
        <p:spPr>
          <a:xfrm>
            <a:off x="406401" y="1399424"/>
            <a:ext cx="8677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3. Роль личности родителей в творческом развитии детей</a:t>
            </a: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:a16="http://schemas.microsoft.com/office/drawing/2014/main" id="{78C4649A-6F8F-470D-AD97-8BA3C4A46842}"/>
              </a:ext>
            </a:extLst>
          </p:cNvPr>
          <p:cNvSpPr txBox="1"/>
          <p:nvPr/>
        </p:nvSpPr>
        <p:spPr>
          <a:xfrm>
            <a:off x="406402" y="1790915"/>
            <a:ext cx="9361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4. Основные методы развития творческих способностей у детей.</a:t>
            </a: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9D00B654-CFA8-4D22-834B-E64CFF965464}"/>
              </a:ext>
            </a:extLst>
          </p:cNvPr>
          <p:cNvSpPr txBox="1"/>
          <p:nvPr/>
        </p:nvSpPr>
        <p:spPr>
          <a:xfrm>
            <a:off x="406401" y="2182406"/>
            <a:ext cx="9182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5. «Профессиональные» методы развития творческих способностей у детей.</a:t>
            </a:r>
          </a:p>
        </p:txBody>
      </p:sp>
    </p:spTree>
    <p:extLst>
      <p:ext uri="{BB962C8B-B14F-4D97-AF65-F5344CB8AC3E}">
        <p14:creationId xmlns:p14="http://schemas.microsoft.com/office/powerpoint/2010/main" val="211839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30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8F0C882-6DA6-4256-B66A-4B5B091CA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799" y="1096629"/>
            <a:ext cx="5867400" cy="5524500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8203" y="171118"/>
            <a:ext cx="58477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Что такое творческие способности? В каком возрасте нужно развивать творческие способности?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F7A761-F157-4104-B783-3AF234C99FCC}"/>
              </a:ext>
            </a:extLst>
          </p:cNvPr>
          <p:cNvSpPr/>
          <p:nvPr/>
        </p:nvSpPr>
        <p:spPr>
          <a:xfrm>
            <a:off x="795123" y="1887431"/>
            <a:ext cx="3910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Творческое развитие у детей подразумевает нестандартный подход к определенной ситуации, креативное решение задач.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3D4FAB3-92BD-4E1E-BE8C-56DE03EC1C21}"/>
              </a:ext>
            </a:extLst>
          </p:cNvPr>
          <p:cNvSpPr/>
          <p:nvPr/>
        </p:nvSpPr>
        <p:spPr>
          <a:xfrm>
            <a:off x="724176" y="4077695"/>
            <a:ext cx="35498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У творческих личностей хорошо развиты фантазия и воображение: они могут разглядеть необычное в обычном.</a:t>
            </a:r>
          </a:p>
        </p:txBody>
      </p:sp>
      <p:sp>
        <p:nvSpPr>
          <p:cNvPr id="13" name="Стрелка: пяти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id="{9DC9E6AF-7E79-402A-8244-C95DEBD3DE1B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3D4FAB3-92BD-4E1E-BE8C-56DE03EC1C21}"/>
              </a:ext>
            </a:extLst>
          </p:cNvPr>
          <p:cNvSpPr/>
          <p:nvPr/>
        </p:nvSpPr>
        <p:spPr>
          <a:xfrm>
            <a:off x="8850747" y="1588226"/>
            <a:ext cx="26549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Задача родителей - развивать творческие способности ребенка.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3D4FAB3-92BD-4E1E-BE8C-56DE03EC1C21}"/>
              </a:ext>
            </a:extLst>
          </p:cNvPr>
          <p:cNvSpPr/>
          <p:nvPr/>
        </p:nvSpPr>
        <p:spPr>
          <a:xfrm>
            <a:off x="8458200" y="4095098"/>
            <a:ext cx="3047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Самый благоприятный период — это с самого раннего возраста и до 5 лет.</a:t>
            </a:r>
          </a:p>
        </p:txBody>
      </p:sp>
      <p:sp>
        <p:nvSpPr>
          <p:cNvPr id="3" name="Овал 2"/>
          <p:cNvSpPr/>
          <p:nvPr/>
        </p:nvSpPr>
        <p:spPr>
          <a:xfrm>
            <a:off x="248203" y="2271711"/>
            <a:ext cx="351872" cy="352425"/>
          </a:xfrm>
          <a:prstGeom prst="ellipse">
            <a:avLst/>
          </a:prstGeom>
          <a:solidFill>
            <a:srgbClr val="87B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48203" y="4566286"/>
            <a:ext cx="351872" cy="3524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1649628" y="1873678"/>
            <a:ext cx="351872" cy="352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1649628" y="4380550"/>
            <a:ext cx="351872" cy="352425"/>
          </a:xfrm>
          <a:prstGeom prst="ellipse">
            <a:avLst/>
          </a:prstGeom>
          <a:solidFill>
            <a:srgbClr val="3C8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750236" y="5881642"/>
            <a:ext cx="3536263" cy="522337"/>
          </a:xfrm>
          <a:prstGeom prst="wedgeRoundRectCallout">
            <a:avLst>
              <a:gd name="adj1" fmla="val -2291"/>
              <a:gd name="adj2" fmla="val -155417"/>
              <a:gd name="adj3" fmla="val 16667"/>
            </a:avLst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цветные кружки</a:t>
            </a:r>
          </a:p>
        </p:txBody>
      </p:sp>
    </p:spTree>
    <p:extLst>
      <p:ext uri="{BB962C8B-B14F-4D97-AF65-F5344CB8AC3E}">
        <p14:creationId xmlns:p14="http://schemas.microsoft.com/office/powerpoint/2010/main" val="99439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21" grpId="0"/>
      <p:bldP spid="30" grpId="0"/>
      <p:bldP spid="3" grpId="0" animBg="1"/>
      <p:bldP spid="32" grpId="0" animBg="1"/>
      <p:bldP spid="33" grpId="0" animBg="1"/>
      <p:bldP spid="3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">
            <a:extLst>
              <a:ext uri="{FF2B5EF4-FFF2-40B4-BE49-F238E27FC236}">
                <a16:creationId xmlns:a16="http://schemas.microsoft.com/office/drawing/2014/main" id="{8B0AD5FC-4B93-4F64-8B62-C16A7399E13D}"/>
              </a:ext>
            </a:extLst>
          </p:cNvPr>
          <p:cNvGrpSpPr/>
          <p:nvPr/>
        </p:nvGrpSpPr>
        <p:grpSpPr>
          <a:xfrm>
            <a:off x="4268857" y="1653060"/>
            <a:ext cx="3654286" cy="3551880"/>
            <a:chOff x="2715055" y="1785698"/>
            <a:chExt cx="3654286" cy="3551880"/>
          </a:xfrm>
        </p:grpSpPr>
        <p:grpSp>
          <p:nvGrpSpPr>
            <p:cNvPr id="26" name="Group 3">
              <a:extLst>
                <a:ext uri="{FF2B5EF4-FFF2-40B4-BE49-F238E27FC236}">
                  <a16:creationId xmlns:a16="http://schemas.microsoft.com/office/drawing/2014/main" id="{BEE59A83-240D-4F6B-8B0E-1BA0550131E8}"/>
                </a:ext>
              </a:extLst>
            </p:cNvPr>
            <p:cNvGrpSpPr/>
            <p:nvPr/>
          </p:nvGrpSpPr>
          <p:grpSpPr>
            <a:xfrm>
              <a:off x="3945700" y="1785698"/>
              <a:ext cx="1139838" cy="1632238"/>
              <a:chOff x="3692771" y="1580738"/>
              <a:chExt cx="1954016" cy="2798134"/>
            </a:xfrm>
          </p:grpSpPr>
          <p:sp>
            <p:nvSpPr>
              <p:cNvPr id="46" name="Freeform 18">
                <a:extLst>
                  <a:ext uri="{FF2B5EF4-FFF2-40B4-BE49-F238E27FC236}">
                    <a16:creationId xmlns:a16="http://schemas.microsoft.com/office/drawing/2014/main" id="{B7065D1D-4965-4374-80E1-1E4BB21F503D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 dirty="0"/>
              </a:p>
            </p:txBody>
          </p:sp>
          <p:sp>
            <p:nvSpPr>
              <p:cNvPr id="47" name="Down Arrow 1">
                <a:extLst>
                  <a:ext uri="{FF2B5EF4-FFF2-40B4-BE49-F238E27FC236}">
                    <a16:creationId xmlns:a16="http://schemas.microsoft.com/office/drawing/2014/main" id="{64942D5B-DD4F-42A6-8A24-52C100F9573D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3176FD0-7445-4716-B156-8D8889982B71}"/>
                </a:ext>
              </a:extLst>
            </p:cNvPr>
            <p:cNvGrpSpPr/>
            <p:nvPr/>
          </p:nvGrpSpPr>
          <p:grpSpPr>
            <a:xfrm rot="4113254">
              <a:off x="4983303" y="2478942"/>
              <a:ext cx="1139838" cy="1632238"/>
              <a:chOff x="3692771" y="1580738"/>
              <a:chExt cx="1954016" cy="2798134"/>
            </a:xfrm>
          </p:grpSpPr>
          <p:sp>
            <p:nvSpPr>
              <p:cNvPr id="44" name="Freeform 28">
                <a:extLst>
                  <a:ext uri="{FF2B5EF4-FFF2-40B4-BE49-F238E27FC236}">
                    <a16:creationId xmlns:a16="http://schemas.microsoft.com/office/drawing/2014/main" id="{BB9F0748-1364-4B79-B2F5-F4B63E367A25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  <p:sp>
            <p:nvSpPr>
              <p:cNvPr id="45" name="Down Arrow 1">
                <a:extLst>
                  <a:ext uri="{FF2B5EF4-FFF2-40B4-BE49-F238E27FC236}">
                    <a16:creationId xmlns:a16="http://schemas.microsoft.com/office/drawing/2014/main" id="{D1CAA570-3D40-4045-AE33-211C27906E16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</p:grpSp>
        <p:grpSp>
          <p:nvGrpSpPr>
            <p:cNvPr id="28" name="Group 5">
              <a:extLst>
                <a:ext uri="{FF2B5EF4-FFF2-40B4-BE49-F238E27FC236}">
                  <a16:creationId xmlns:a16="http://schemas.microsoft.com/office/drawing/2014/main" id="{FD2F00F3-6E29-42CF-803D-698D9255D6B1}"/>
                </a:ext>
              </a:extLst>
            </p:cNvPr>
            <p:cNvGrpSpPr/>
            <p:nvPr/>
          </p:nvGrpSpPr>
          <p:grpSpPr>
            <a:xfrm rot="8531373">
              <a:off x="4670582" y="3689584"/>
              <a:ext cx="1139838" cy="1632238"/>
              <a:chOff x="3692771" y="1580738"/>
              <a:chExt cx="1954016" cy="2798134"/>
            </a:xfrm>
          </p:grpSpPr>
          <p:sp>
            <p:nvSpPr>
              <p:cNvPr id="42" name="Freeform 32">
                <a:extLst>
                  <a:ext uri="{FF2B5EF4-FFF2-40B4-BE49-F238E27FC236}">
                    <a16:creationId xmlns:a16="http://schemas.microsoft.com/office/drawing/2014/main" id="{20156C81-2362-4434-9C32-C610062872EE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  <p:sp>
            <p:nvSpPr>
              <p:cNvPr id="43" name="Down Arrow 1">
                <a:extLst>
                  <a:ext uri="{FF2B5EF4-FFF2-40B4-BE49-F238E27FC236}">
                    <a16:creationId xmlns:a16="http://schemas.microsoft.com/office/drawing/2014/main" id="{2184C029-7A5D-4C74-A731-5BF58C8A1A0A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</p:grpSp>
        <p:grpSp>
          <p:nvGrpSpPr>
            <p:cNvPr id="29" name="Group 6">
              <a:extLst>
                <a:ext uri="{FF2B5EF4-FFF2-40B4-BE49-F238E27FC236}">
                  <a16:creationId xmlns:a16="http://schemas.microsoft.com/office/drawing/2014/main" id="{A79FB0C0-78E7-4C87-AAB3-9F6615B83370}"/>
                </a:ext>
              </a:extLst>
            </p:cNvPr>
            <p:cNvGrpSpPr/>
            <p:nvPr/>
          </p:nvGrpSpPr>
          <p:grpSpPr>
            <a:xfrm rot="13128837">
              <a:off x="3387455" y="3705340"/>
              <a:ext cx="1139838" cy="1632238"/>
              <a:chOff x="3692771" y="1580738"/>
              <a:chExt cx="1954016" cy="2798134"/>
            </a:xfrm>
          </p:grpSpPr>
          <p:sp>
            <p:nvSpPr>
              <p:cNvPr id="40" name="Freeform 37">
                <a:extLst>
                  <a:ext uri="{FF2B5EF4-FFF2-40B4-BE49-F238E27FC236}">
                    <a16:creationId xmlns:a16="http://schemas.microsoft.com/office/drawing/2014/main" id="{4D47D263-8A58-4ED0-A96F-9778938121D8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  <p:sp>
            <p:nvSpPr>
              <p:cNvPr id="41" name="Down Arrow 1">
                <a:extLst>
                  <a:ext uri="{FF2B5EF4-FFF2-40B4-BE49-F238E27FC236}">
                    <a16:creationId xmlns:a16="http://schemas.microsoft.com/office/drawing/2014/main" id="{DB125E9B-F3F1-4740-907F-DFEFDF6D6F6E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</p:grpSp>
        <p:grpSp>
          <p:nvGrpSpPr>
            <p:cNvPr id="37" name="Group 7">
              <a:extLst>
                <a:ext uri="{FF2B5EF4-FFF2-40B4-BE49-F238E27FC236}">
                  <a16:creationId xmlns:a16="http://schemas.microsoft.com/office/drawing/2014/main" id="{B90538BE-E4BE-4806-ACD0-07D69B8642B4}"/>
                </a:ext>
              </a:extLst>
            </p:cNvPr>
            <p:cNvGrpSpPr/>
            <p:nvPr/>
          </p:nvGrpSpPr>
          <p:grpSpPr>
            <a:xfrm rot="17414357">
              <a:off x="2961255" y="2533125"/>
              <a:ext cx="1139838" cy="1632238"/>
              <a:chOff x="3692771" y="1580738"/>
              <a:chExt cx="1954016" cy="2798134"/>
            </a:xfrm>
          </p:grpSpPr>
          <p:sp>
            <p:nvSpPr>
              <p:cNvPr id="38" name="Freeform 40">
                <a:extLst>
                  <a:ext uri="{FF2B5EF4-FFF2-40B4-BE49-F238E27FC236}">
                    <a16:creationId xmlns:a16="http://schemas.microsoft.com/office/drawing/2014/main" id="{7222905F-A268-4266-A83B-441260F439FE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  <p:sp>
            <p:nvSpPr>
              <p:cNvPr id="39" name="Down Arrow 1">
                <a:extLst>
                  <a:ext uri="{FF2B5EF4-FFF2-40B4-BE49-F238E27FC236}">
                    <a16:creationId xmlns:a16="http://schemas.microsoft.com/office/drawing/2014/main" id="{6B8446BB-68F2-485B-A025-1F181BF4F106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286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429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571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715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857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000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144" algn="l" defTabSz="914286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/>
              </a:p>
            </p:txBody>
          </p:sp>
        </p:grp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512542" y="275202"/>
            <a:ext cx="7166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7B425"/>
                </a:solidFill>
              </a:rPr>
              <a:t>Условия творческого развития ребенка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75821A5-6125-4449-AB68-E2C54F6589BD}"/>
              </a:ext>
            </a:extLst>
          </p:cNvPr>
          <p:cNvSpPr/>
          <p:nvPr/>
        </p:nvSpPr>
        <p:spPr>
          <a:xfrm>
            <a:off x="3027354" y="727499"/>
            <a:ext cx="6137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Необходимо предоставить ребенку все необходимые для творчества материалы: карандаши, краски, стимульный материал для развивающих игр, музыкальное сопровождение и т.д.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F15DA22-F0E6-4FA1-A621-1F89E83578B3}"/>
              </a:ext>
            </a:extLst>
          </p:cNvPr>
          <p:cNvSpPr/>
          <p:nvPr/>
        </p:nvSpPr>
        <p:spPr>
          <a:xfrm>
            <a:off x="7960734" y="2280666"/>
            <a:ext cx="40341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Любой прогресс ребенка – будь то оригинальный ответ, либо необычный, найденный им способ решения проблемы, необходимо поощрять.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283C566-3418-4CB3-9F59-97C9B1C15E95}"/>
              </a:ext>
            </a:extLst>
          </p:cNvPr>
          <p:cNvSpPr/>
          <p:nvPr/>
        </p:nvSpPr>
        <p:spPr>
          <a:xfrm>
            <a:off x="8058008" y="4393351"/>
            <a:ext cx="3771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Особый акцент стоит сделать на поддержку самостоятельности. 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A2F818AF-51B3-4E77-83A7-99A3E31AEE2F}"/>
              </a:ext>
            </a:extLst>
          </p:cNvPr>
          <p:cNvSpPr/>
          <p:nvPr/>
        </p:nvSpPr>
        <p:spPr>
          <a:xfrm>
            <a:off x="179090" y="3949324"/>
            <a:ext cx="3942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Информация должна обязательно соответствовать возрасту. Слишком сложные, или наоборот – излишне простые задания не позволят интеллекту ребенка развиваться в полной мере.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A3A8868-C336-4784-BF3C-049577A212EA}"/>
              </a:ext>
            </a:extLst>
          </p:cNvPr>
          <p:cNvSpPr/>
          <p:nvPr/>
        </p:nvSpPr>
        <p:spPr>
          <a:xfrm>
            <a:off x="5921625" y="238024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085C55A-7D58-4538-ACB9-E74221C7247A}"/>
              </a:ext>
            </a:extLst>
          </p:cNvPr>
          <p:cNvSpPr/>
          <p:nvPr/>
        </p:nvSpPr>
        <p:spPr>
          <a:xfrm>
            <a:off x="6616499" y="2981910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7AA28521-2AC9-48BC-9B23-F3F8A09DA33C}"/>
              </a:ext>
            </a:extLst>
          </p:cNvPr>
          <p:cNvSpPr/>
          <p:nvPr/>
        </p:nvSpPr>
        <p:spPr>
          <a:xfrm>
            <a:off x="6398621" y="386661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FA1709E-0A45-4CD4-8D82-82947B9C247C}"/>
              </a:ext>
            </a:extLst>
          </p:cNvPr>
          <p:cNvSpPr/>
          <p:nvPr/>
        </p:nvSpPr>
        <p:spPr>
          <a:xfrm>
            <a:off x="5444848" y="3851375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6" name="Стрелка: пятиугольник 35">
            <a:hlinkClick r:id="rId2" action="ppaction://hlinksldjump"/>
            <a:extLst>
              <a:ext uri="{FF2B5EF4-FFF2-40B4-BE49-F238E27FC236}">
                <a16:creationId xmlns:a16="http://schemas.microsoft.com/office/drawing/2014/main" id="{A8F25A50-EA7D-41D7-94ED-548CF030C533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2F818AF-51B3-4E77-83A7-99A3E31AEE2F}"/>
              </a:ext>
            </a:extLst>
          </p:cNvPr>
          <p:cNvSpPr/>
          <p:nvPr/>
        </p:nvSpPr>
        <p:spPr>
          <a:xfrm>
            <a:off x="304800" y="2333572"/>
            <a:ext cx="3817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Если мы хотим вырастить творческую личность, значит надо нам подходить ко всему с творчеством.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FA1709E-0A45-4CD4-8D82-82947B9C247C}"/>
              </a:ext>
            </a:extLst>
          </p:cNvPr>
          <p:cNvSpPr/>
          <p:nvPr/>
        </p:nvSpPr>
        <p:spPr>
          <a:xfrm>
            <a:off x="5229644" y="2982875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цифры</a:t>
            </a:r>
          </a:p>
        </p:txBody>
      </p:sp>
    </p:spTree>
    <p:extLst>
      <p:ext uri="{BB962C8B-B14F-4D97-AF65-F5344CB8AC3E}">
        <p14:creationId xmlns:p14="http://schemas.microsoft.com/office/powerpoint/2010/main" val="24856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30" grpId="0"/>
      <p:bldP spid="31" grpId="0"/>
      <p:bldP spid="32" grpId="0"/>
      <p:bldP spid="33" grpId="0"/>
      <p:bldP spid="34" grpId="0"/>
      <p:bldP spid="35" grpId="0"/>
      <p:bldP spid="22" grpId="0"/>
      <p:bldP spid="23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5413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Роль личности родителей в творческом развитии детей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F7A761-F157-4104-B783-3AF234C99FCC}"/>
              </a:ext>
            </a:extLst>
          </p:cNvPr>
          <p:cNvSpPr/>
          <p:nvPr/>
        </p:nvSpPr>
        <p:spPr>
          <a:xfrm>
            <a:off x="203201" y="1330022"/>
            <a:ext cx="5413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C80B6"/>
                </a:solidFill>
              </a:rPr>
              <a:t>Для развития творческой личности родителям достаточно лишь соблюдать ряд простых, но важных условий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75821A5-6125-4449-AB68-E2C54F6589BD}"/>
              </a:ext>
            </a:extLst>
          </p:cNvPr>
          <p:cNvSpPr/>
          <p:nvPr/>
        </p:nvSpPr>
        <p:spPr>
          <a:xfrm>
            <a:off x="702147" y="2579782"/>
            <a:ext cx="57939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Какими бы нелепыми и абсурдными не</a:t>
            </a:r>
          </a:p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казались выдумки и фантазии ребенка, относиться к ним нужно серьезно и внимательно.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F15DA22-F0E6-4FA1-A621-1F89E83578B3}"/>
              </a:ext>
            </a:extLst>
          </p:cNvPr>
          <p:cNvSpPr/>
          <p:nvPr/>
        </p:nvSpPr>
        <p:spPr>
          <a:xfrm>
            <a:off x="702145" y="3794317"/>
            <a:ext cx="58695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Для оптимального развития ребенка родителям не стоит бояться хотя бы ненадолго «впасть в детство» и иногда самим участвовать в детских играх.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A3A8868-C336-4784-BF3C-049577A212EA}"/>
              </a:ext>
            </a:extLst>
          </p:cNvPr>
          <p:cNvSpPr/>
          <p:nvPr/>
        </p:nvSpPr>
        <p:spPr>
          <a:xfrm>
            <a:off x="203201" y="264133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1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085C55A-7D58-4538-ACB9-E74221C7247A}"/>
              </a:ext>
            </a:extLst>
          </p:cNvPr>
          <p:cNvSpPr/>
          <p:nvPr/>
        </p:nvSpPr>
        <p:spPr>
          <a:xfrm>
            <a:off x="203200" y="3985964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2</a:t>
            </a:r>
          </a:p>
        </p:txBody>
      </p:sp>
      <p:sp>
        <p:nvSpPr>
          <p:cNvPr id="22" name="Стрелка: пятиугольник 21">
            <a:hlinkClick r:id="rId2" action="ppaction://hlinksldjump"/>
            <a:extLst>
              <a:ext uri="{FF2B5EF4-FFF2-40B4-BE49-F238E27FC236}">
                <a16:creationId xmlns:a16="http://schemas.microsoft.com/office/drawing/2014/main" id="{14141F06-AE64-403B-8147-304E6336A8BD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3F92F3D-6AD6-4E4B-9274-74C93EBD1F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7"/>
          <a:stretch/>
        </p:blipFill>
        <p:spPr>
          <a:xfrm>
            <a:off x="5617116" y="0"/>
            <a:ext cx="6574884" cy="4324572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цифры</a:t>
            </a:r>
          </a:p>
        </p:txBody>
      </p:sp>
    </p:spTree>
    <p:extLst>
      <p:ext uri="{BB962C8B-B14F-4D97-AF65-F5344CB8AC3E}">
        <p14:creationId xmlns:p14="http://schemas.microsoft.com/office/powerpoint/2010/main" val="393673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20" grpId="0"/>
      <p:bldP spid="21" grpId="0"/>
      <p:bldP spid="32" grpId="0"/>
      <p:bldP spid="33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78"/>
          <p:cNvSpPr>
            <a:spLocks/>
          </p:cNvSpPr>
          <p:nvPr/>
        </p:nvSpPr>
        <p:spPr bwMode="auto">
          <a:xfrm rot="43739">
            <a:off x="4493085" y="2997687"/>
            <a:ext cx="1598154" cy="1596671"/>
          </a:xfrm>
          <a:custGeom>
            <a:avLst/>
            <a:gdLst/>
            <a:ahLst/>
            <a:cxnLst>
              <a:cxn ang="0">
                <a:pos x="399" y="216"/>
              </a:cxn>
              <a:cxn ang="0">
                <a:pos x="472" y="181"/>
              </a:cxn>
              <a:cxn ang="0">
                <a:pos x="433" y="88"/>
              </a:cxn>
              <a:cxn ang="0">
                <a:pos x="601" y="88"/>
              </a:cxn>
              <a:cxn ang="0">
                <a:pos x="563" y="181"/>
              </a:cxn>
              <a:cxn ang="0">
                <a:pos x="636" y="216"/>
              </a:cxn>
              <a:cxn ang="0">
                <a:pos x="819" y="216"/>
              </a:cxn>
              <a:cxn ang="0">
                <a:pos x="819" y="399"/>
              </a:cxn>
              <a:cxn ang="0">
                <a:pos x="784" y="472"/>
              </a:cxn>
              <a:cxn ang="0">
                <a:pos x="691" y="434"/>
              </a:cxn>
              <a:cxn ang="0">
                <a:pos x="691" y="602"/>
              </a:cxn>
              <a:cxn ang="0">
                <a:pos x="784" y="563"/>
              </a:cxn>
              <a:cxn ang="0">
                <a:pos x="819" y="636"/>
              </a:cxn>
              <a:cxn ang="0">
                <a:pos x="819" y="819"/>
              </a:cxn>
              <a:cxn ang="0">
                <a:pos x="636" y="819"/>
              </a:cxn>
              <a:cxn ang="0">
                <a:pos x="563" y="784"/>
              </a:cxn>
              <a:cxn ang="0">
                <a:pos x="601" y="691"/>
              </a:cxn>
              <a:cxn ang="0">
                <a:pos x="433" y="691"/>
              </a:cxn>
              <a:cxn ang="0">
                <a:pos x="472" y="784"/>
              </a:cxn>
              <a:cxn ang="0">
                <a:pos x="399" y="819"/>
              </a:cxn>
              <a:cxn ang="0">
                <a:pos x="216" y="819"/>
              </a:cxn>
              <a:cxn ang="0">
                <a:pos x="216" y="636"/>
              </a:cxn>
              <a:cxn ang="0">
                <a:pos x="180" y="563"/>
              </a:cxn>
              <a:cxn ang="0">
                <a:pos x="88" y="602"/>
              </a:cxn>
              <a:cxn ang="0">
                <a:pos x="88" y="434"/>
              </a:cxn>
              <a:cxn ang="0">
                <a:pos x="180" y="472"/>
              </a:cxn>
              <a:cxn ang="0">
                <a:pos x="216" y="399"/>
              </a:cxn>
              <a:cxn ang="0">
                <a:pos x="216" y="216"/>
              </a:cxn>
              <a:cxn ang="0">
                <a:pos x="399" y="216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 dirty="0"/>
          </a:p>
        </p:txBody>
      </p:sp>
      <p:sp>
        <p:nvSpPr>
          <p:cNvPr id="29" name="Freeform 76"/>
          <p:cNvSpPr>
            <a:spLocks/>
          </p:cNvSpPr>
          <p:nvPr/>
        </p:nvSpPr>
        <p:spPr bwMode="auto">
          <a:xfrm rot="43739">
            <a:off x="6100709" y="2263561"/>
            <a:ext cx="1598154" cy="1596671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 dirty="0"/>
          </a:p>
        </p:txBody>
      </p:sp>
      <p:sp>
        <p:nvSpPr>
          <p:cNvPr id="36" name="Freeform 77"/>
          <p:cNvSpPr>
            <a:spLocks/>
          </p:cNvSpPr>
          <p:nvPr/>
        </p:nvSpPr>
        <p:spPr bwMode="auto">
          <a:xfrm rot="43739">
            <a:off x="4929834" y="1826811"/>
            <a:ext cx="1598154" cy="1596671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 dirty="0"/>
          </a:p>
        </p:txBody>
      </p:sp>
      <p:sp>
        <p:nvSpPr>
          <p:cNvPr id="37" name="Freeform 79"/>
          <p:cNvSpPr>
            <a:spLocks/>
          </p:cNvSpPr>
          <p:nvPr/>
        </p:nvSpPr>
        <p:spPr bwMode="auto">
          <a:xfrm rot="43739">
            <a:off x="5663969" y="3432952"/>
            <a:ext cx="1598154" cy="1598156"/>
          </a:xfrm>
          <a:custGeom>
            <a:avLst/>
            <a:gdLst/>
            <a:ahLst/>
            <a:cxnLst>
              <a:cxn ang="0">
                <a:pos x="216" y="420"/>
              </a:cxn>
              <a:cxn ang="0">
                <a:pos x="181" y="347"/>
              </a:cxn>
              <a:cxn ang="0">
                <a:pos x="88" y="386"/>
              </a:cxn>
              <a:cxn ang="0">
                <a:pos x="88" y="218"/>
              </a:cxn>
              <a:cxn ang="0">
                <a:pos x="181" y="256"/>
              </a:cxn>
              <a:cxn ang="0">
                <a:pos x="216" y="183"/>
              </a:cxn>
              <a:cxn ang="0">
                <a:pos x="216" y="0"/>
              </a:cxn>
              <a:cxn ang="0">
                <a:pos x="399" y="0"/>
              </a:cxn>
              <a:cxn ang="0">
                <a:pos x="472" y="35"/>
              </a:cxn>
              <a:cxn ang="0">
                <a:pos x="434" y="128"/>
              </a:cxn>
              <a:cxn ang="0">
                <a:pos x="602" y="128"/>
              </a:cxn>
              <a:cxn ang="0">
                <a:pos x="563" y="35"/>
              </a:cxn>
              <a:cxn ang="0">
                <a:pos x="636" y="0"/>
              </a:cxn>
              <a:cxn ang="0">
                <a:pos x="819" y="0"/>
              </a:cxn>
              <a:cxn ang="0">
                <a:pos x="819" y="183"/>
              </a:cxn>
              <a:cxn ang="0">
                <a:pos x="784" y="256"/>
              </a:cxn>
              <a:cxn ang="0">
                <a:pos x="691" y="218"/>
              </a:cxn>
              <a:cxn ang="0">
                <a:pos x="691" y="386"/>
              </a:cxn>
              <a:cxn ang="0">
                <a:pos x="784" y="347"/>
              </a:cxn>
              <a:cxn ang="0">
                <a:pos x="819" y="420"/>
              </a:cxn>
              <a:cxn ang="0">
                <a:pos x="819" y="603"/>
              </a:cxn>
              <a:cxn ang="0">
                <a:pos x="636" y="603"/>
              </a:cxn>
              <a:cxn ang="0">
                <a:pos x="563" y="639"/>
              </a:cxn>
              <a:cxn ang="0">
                <a:pos x="602" y="731"/>
              </a:cxn>
              <a:cxn ang="0">
                <a:pos x="434" y="731"/>
              </a:cxn>
              <a:cxn ang="0">
                <a:pos x="472" y="639"/>
              </a:cxn>
              <a:cxn ang="0">
                <a:pos x="399" y="603"/>
              </a:cxn>
              <a:cxn ang="0">
                <a:pos x="216" y="603"/>
              </a:cxn>
              <a:cxn ang="0">
                <a:pos x="216" y="420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1156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Основные методы развития творческих способностей у детей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F7A761-F157-4104-B783-3AF234C99FCC}"/>
              </a:ext>
            </a:extLst>
          </p:cNvPr>
          <p:cNvSpPr/>
          <p:nvPr/>
        </p:nvSpPr>
        <p:spPr>
          <a:xfrm>
            <a:off x="203200" y="783138"/>
            <a:ext cx="8215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C80B6"/>
                </a:solidFill>
              </a:rPr>
              <a:t>любое обыденное занятие может стать источником творческого вдохновения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75821A5-6125-4449-AB68-E2C54F6589BD}"/>
              </a:ext>
            </a:extLst>
          </p:cNvPr>
          <p:cNvSpPr/>
          <p:nvPr/>
        </p:nvSpPr>
        <p:spPr>
          <a:xfrm>
            <a:off x="478970" y="2201720"/>
            <a:ext cx="38317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Занимаясь выпечкой, предложите ребёнку самостоятельно </a:t>
            </a:r>
          </a:p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сформировать печенье.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F15DA22-F0E6-4FA1-A621-1F89E83578B3}"/>
              </a:ext>
            </a:extLst>
          </p:cNvPr>
          <p:cNvSpPr/>
          <p:nvPr/>
        </p:nvSpPr>
        <p:spPr>
          <a:xfrm>
            <a:off x="7708956" y="2253459"/>
            <a:ext cx="42072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Чаще гуляйте с ребёнком, обращайте внимание на различные явления, животных, птиц.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283C566-3418-4CB3-9F59-97C9B1C15E95}"/>
              </a:ext>
            </a:extLst>
          </p:cNvPr>
          <p:cNvSpPr/>
          <p:nvPr/>
        </p:nvSpPr>
        <p:spPr>
          <a:xfrm>
            <a:off x="7708956" y="3742589"/>
            <a:ext cx="40621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Творчески можно подойти и к уборке игрушек.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A2F818AF-51B3-4E77-83A7-99A3E31AEE2F}"/>
              </a:ext>
            </a:extLst>
          </p:cNvPr>
          <p:cNvSpPr/>
          <p:nvPr/>
        </p:nvSpPr>
        <p:spPr>
          <a:xfrm>
            <a:off x="203200" y="3619479"/>
            <a:ext cx="41075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Сделайте вместе какую-нибудь несложную поделку.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A3A8868-C336-4784-BF3C-049577A212EA}"/>
              </a:ext>
            </a:extLst>
          </p:cNvPr>
          <p:cNvSpPr/>
          <p:nvPr/>
        </p:nvSpPr>
        <p:spPr>
          <a:xfrm>
            <a:off x="5368858" y="2321111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085C55A-7D58-4538-ACB9-E74221C7247A}"/>
              </a:ext>
            </a:extLst>
          </p:cNvPr>
          <p:cNvSpPr/>
          <p:nvPr/>
        </p:nvSpPr>
        <p:spPr>
          <a:xfrm>
            <a:off x="6512712" y="2586441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7AA28521-2AC9-48BC-9B23-F3F8A09DA33C}"/>
              </a:ext>
            </a:extLst>
          </p:cNvPr>
          <p:cNvSpPr/>
          <p:nvPr/>
        </p:nvSpPr>
        <p:spPr>
          <a:xfrm>
            <a:off x="6453247" y="3819534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FA1709E-0A45-4CD4-8D82-82947B9C247C}"/>
              </a:ext>
            </a:extLst>
          </p:cNvPr>
          <p:cNvSpPr/>
          <p:nvPr/>
        </p:nvSpPr>
        <p:spPr>
          <a:xfrm>
            <a:off x="5259392" y="3534468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6" name="Стрелка: пятиугольник 25">
            <a:hlinkClick r:id="rId2" action="ppaction://hlinksldjump"/>
            <a:extLst>
              <a:ext uri="{FF2B5EF4-FFF2-40B4-BE49-F238E27FC236}">
                <a16:creationId xmlns:a16="http://schemas.microsoft.com/office/drawing/2014/main" id="{EAC56887-A42B-425D-83EF-6C5E760A4C59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цифры</a:t>
            </a:r>
          </a:p>
        </p:txBody>
      </p:sp>
    </p:spTree>
    <p:extLst>
      <p:ext uri="{BB962C8B-B14F-4D97-AF65-F5344CB8AC3E}">
        <p14:creationId xmlns:p14="http://schemas.microsoft.com/office/powerpoint/2010/main" val="191542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6" grpId="0" animBg="1"/>
      <p:bldP spid="37" grpId="0" animBg="1"/>
      <p:bldP spid="6" grpId="0"/>
      <p:bldP spid="2" grpId="0"/>
      <p:bldP spid="20" grpId="0"/>
      <p:bldP spid="21" grpId="0"/>
      <p:bldP spid="30" grpId="0"/>
      <p:bldP spid="31" grpId="0"/>
      <p:bldP spid="32" grpId="0"/>
      <p:bldP spid="33" grpId="0"/>
      <p:bldP spid="34" grpId="0"/>
      <p:bldP spid="35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64153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«Профессиональные» методы развития творческих способностей у детей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6" name="Стрелка: пятиугольник 25">
            <a:hlinkClick r:id="rId2" action="ppaction://hlinksldjump"/>
            <a:extLst>
              <a:ext uri="{FF2B5EF4-FFF2-40B4-BE49-F238E27FC236}">
                <a16:creationId xmlns:a16="http://schemas.microsoft.com/office/drawing/2014/main" id="{24EE25A8-27E8-4CBC-8BA2-1609EA05D867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grpSp>
        <p:nvGrpSpPr>
          <p:cNvPr id="20" name="Group 52"/>
          <p:cNvGrpSpPr/>
          <p:nvPr/>
        </p:nvGrpSpPr>
        <p:grpSpPr>
          <a:xfrm>
            <a:off x="5241584" y="2060662"/>
            <a:ext cx="2865360" cy="2865360"/>
            <a:chOff x="4140201" y="2547110"/>
            <a:chExt cx="2824163" cy="2824163"/>
          </a:xfrm>
        </p:grpSpPr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560888" y="2548698"/>
              <a:ext cx="987425" cy="847725"/>
            </a:xfrm>
            <a:custGeom>
              <a:avLst/>
              <a:gdLst/>
              <a:ahLst/>
              <a:cxnLst>
                <a:cxn ang="0">
                  <a:pos x="142" y="510"/>
                </a:cxn>
                <a:cxn ang="0">
                  <a:pos x="143" y="512"/>
                </a:cxn>
                <a:cxn ang="0">
                  <a:pos x="143" y="514"/>
                </a:cxn>
                <a:cxn ang="0">
                  <a:pos x="142" y="516"/>
                </a:cxn>
                <a:cxn ang="0">
                  <a:pos x="141" y="518"/>
                </a:cxn>
                <a:cxn ang="0">
                  <a:pos x="141" y="519"/>
                </a:cxn>
                <a:cxn ang="0">
                  <a:pos x="141" y="520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98" y="561"/>
                </a:cxn>
                <a:cxn ang="0">
                  <a:pos x="45" y="639"/>
                </a:cxn>
                <a:cxn ang="0">
                  <a:pos x="70" y="696"/>
                </a:cxn>
                <a:cxn ang="0">
                  <a:pos x="186" y="697"/>
                </a:cxn>
                <a:cxn ang="0">
                  <a:pos x="209" y="659"/>
                </a:cxn>
                <a:cxn ang="0">
                  <a:pos x="221" y="641"/>
                </a:cxn>
                <a:cxn ang="0">
                  <a:pos x="251" y="625"/>
                </a:cxn>
                <a:cxn ang="0">
                  <a:pos x="252" y="625"/>
                </a:cxn>
                <a:cxn ang="0">
                  <a:pos x="253" y="625"/>
                </a:cxn>
                <a:cxn ang="0">
                  <a:pos x="256" y="624"/>
                </a:cxn>
                <a:cxn ang="0">
                  <a:pos x="257" y="624"/>
                </a:cxn>
                <a:cxn ang="0">
                  <a:pos x="262" y="626"/>
                </a:cxn>
                <a:cxn ang="0">
                  <a:pos x="261" y="628"/>
                </a:cxn>
                <a:cxn ang="0">
                  <a:pos x="400" y="767"/>
                </a:cxn>
                <a:cxn ang="0">
                  <a:pos x="892" y="373"/>
                </a:cxn>
                <a:cxn ang="0">
                  <a:pos x="891" y="372"/>
                </a:cxn>
                <a:cxn ang="0">
                  <a:pos x="890" y="371"/>
                </a:cxn>
                <a:cxn ang="0">
                  <a:pos x="860" y="369"/>
                </a:cxn>
                <a:cxn ang="0">
                  <a:pos x="860" y="369"/>
                </a:cxn>
                <a:cxn ang="0">
                  <a:pos x="855" y="372"/>
                </a:cxn>
                <a:cxn ang="0">
                  <a:pos x="855" y="372"/>
                </a:cxn>
                <a:cxn ang="0">
                  <a:pos x="809" y="383"/>
                </a:cxn>
                <a:cxn ang="0">
                  <a:pos x="735" y="351"/>
                </a:cxn>
                <a:cxn ang="0">
                  <a:pos x="723" y="226"/>
                </a:cxn>
                <a:cxn ang="0">
                  <a:pos x="809" y="179"/>
                </a:cxn>
                <a:cxn ang="0">
                  <a:pos x="852" y="188"/>
                </a:cxn>
                <a:cxn ang="0">
                  <a:pos x="863" y="194"/>
                </a:cxn>
                <a:cxn ang="0">
                  <a:pos x="893" y="190"/>
                </a:cxn>
                <a:cxn ang="0">
                  <a:pos x="0" y="366"/>
                </a:cxn>
                <a:cxn ang="0">
                  <a:pos x="139" y="505"/>
                </a:cxn>
              </a:cxnLst>
              <a:rect l="0" t="0" r="r" b="b"/>
              <a:pathLst>
                <a:path w="893" h="767">
                  <a:moveTo>
                    <a:pt x="142" y="510"/>
                  </a:moveTo>
                  <a:cubicBezTo>
                    <a:pt x="142" y="510"/>
                    <a:pt x="142" y="510"/>
                    <a:pt x="142" y="510"/>
                  </a:cubicBezTo>
                  <a:cubicBezTo>
                    <a:pt x="143" y="511"/>
                    <a:pt x="143" y="511"/>
                    <a:pt x="143" y="511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3"/>
                    <a:pt x="143" y="514"/>
                    <a:pt x="143" y="514"/>
                  </a:cubicBezTo>
                  <a:cubicBezTo>
                    <a:pt x="142" y="515"/>
                    <a:pt x="142" y="515"/>
                    <a:pt x="142" y="515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7"/>
                    <a:pt x="142" y="517"/>
                    <a:pt x="142" y="517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20"/>
                    <a:pt x="141" y="520"/>
                  </a:cubicBezTo>
                  <a:cubicBezTo>
                    <a:pt x="139" y="530"/>
                    <a:pt x="134" y="539"/>
                    <a:pt x="126" y="547"/>
                  </a:cubicBezTo>
                  <a:cubicBezTo>
                    <a:pt x="122" y="551"/>
                    <a:pt x="117" y="554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06" y="559"/>
                    <a:pt x="102" y="560"/>
                    <a:pt x="98" y="561"/>
                  </a:cubicBezTo>
                  <a:cubicBezTo>
                    <a:pt x="87" y="565"/>
                    <a:pt x="77" y="572"/>
                    <a:pt x="69" y="580"/>
                  </a:cubicBezTo>
                  <a:cubicBezTo>
                    <a:pt x="53" y="596"/>
                    <a:pt x="45" y="617"/>
                    <a:pt x="45" y="639"/>
                  </a:cubicBezTo>
                  <a:cubicBezTo>
                    <a:pt x="45" y="641"/>
                    <a:pt x="45" y="643"/>
                    <a:pt x="45" y="646"/>
                  </a:cubicBezTo>
                  <a:cubicBezTo>
                    <a:pt x="47" y="664"/>
                    <a:pt x="56" y="682"/>
                    <a:pt x="70" y="696"/>
                  </a:cubicBezTo>
                  <a:cubicBezTo>
                    <a:pt x="86" y="713"/>
                    <a:pt x="108" y="721"/>
                    <a:pt x="130" y="721"/>
                  </a:cubicBezTo>
                  <a:cubicBezTo>
                    <a:pt x="150" y="721"/>
                    <a:pt x="171" y="713"/>
                    <a:pt x="186" y="697"/>
                  </a:cubicBezTo>
                  <a:cubicBezTo>
                    <a:pt x="195" y="688"/>
                    <a:pt x="202" y="677"/>
                    <a:pt x="206" y="666"/>
                  </a:cubicBezTo>
                  <a:cubicBezTo>
                    <a:pt x="206" y="663"/>
                    <a:pt x="208" y="661"/>
                    <a:pt x="209" y="659"/>
                  </a:cubicBezTo>
                  <a:cubicBezTo>
                    <a:pt x="211" y="652"/>
                    <a:pt x="216" y="647"/>
                    <a:pt x="221" y="641"/>
                  </a:cubicBezTo>
                  <a:cubicBezTo>
                    <a:pt x="221" y="641"/>
                    <a:pt x="221" y="641"/>
                    <a:pt x="221" y="641"/>
                  </a:cubicBezTo>
                  <a:cubicBezTo>
                    <a:pt x="229" y="634"/>
                    <a:pt x="238" y="628"/>
                    <a:pt x="248" y="626"/>
                  </a:cubicBezTo>
                  <a:cubicBezTo>
                    <a:pt x="249" y="626"/>
                    <a:pt x="250" y="625"/>
                    <a:pt x="251" y="625"/>
                  </a:cubicBezTo>
                  <a:cubicBezTo>
                    <a:pt x="251" y="625"/>
                    <a:pt x="251" y="625"/>
                    <a:pt x="251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4" y="625"/>
                    <a:pt x="255" y="624"/>
                    <a:pt x="256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8" y="624"/>
                    <a:pt x="258" y="624"/>
                    <a:pt x="258" y="624"/>
                  </a:cubicBezTo>
                  <a:cubicBezTo>
                    <a:pt x="259" y="624"/>
                    <a:pt x="261" y="625"/>
                    <a:pt x="262" y="626"/>
                  </a:cubicBezTo>
                  <a:cubicBezTo>
                    <a:pt x="262" y="626"/>
                    <a:pt x="261" y="627"/>
                    <a:pt x="262" y="627"/>
                  </a:cubicBezTo>
                  <a:cubicBezTo>
                    <a:pt x="262" y="627"/>
                    <a:pt x="261" y="628"/>
                    <a:pt x="261" y="628"/>
                  </a:cubicBezTo>
                  <a:cubicBezTo>
                    <a:pt x="262" y="628"/>
                    <a:pt x="262" y="628"/>
                    <a:pt x="262" y="628"/>
                  </a:cubicBezTo>
                  <a:cubicBezTo>
                    <a:pt x="400" y="767"/>
                    <a:pt x="400" y="767"/>
                    <a:pt x="400" y="767"/>
                  </a:cubicBezTo>
                  <a:cubicBezTo>
                    <a:pt x="536" y="635"/>
                    <a:pt x="715" y="567"/>
                    <a:pt x="892" y="566"/>
                  </a:cubicBezTo>
                  <a:cubicBezTo>
                    <a:pt x="892" y="373"/>
                    <a:pt x="892" y="373"/>
                    <a:pt x="892" y="373"/>
                  </a:cubicBezTo>
                  <a:cubicBezTo>
                    <a:pt x="892" y="373"/>
                    <a:pt x="893" y="373"/>
                    <a:pt x="893" y="373"/>
                  </a:cubicBezTo>
                  <a:cubicBezTo>
                    <a:pt x="892" y="373"/>
                    <a:pt x="892" y="372"/>
                    <a:pt x="891" y="372"/>
                  </a:cubicBezTo>
                  <a:cubicBezTo>
                    <a:pt x="891" y="372"/>
                    <a:pt x="891" y="372"/>
                    <a:pt x="891" y="372"/>
                  </a:cubicBezTo>
                  <a:cubicBezTo>
                    <a:pt x="891" y="371"/>
                    <a:pt x="890" y="371"/>
                    <a:pt x="890" y="371"/>
                  </a:cubicBezTo>
                  <a:cubicBezTo>
                    <a:pt x="885" y="368"/>
                    <a:pt x="880" y="367"/>
                    <a:pt x="874" y="367"/>
                  </a:cubicBezTo>
                  <a:cubicBezTo>
                    <a:pt x="869" y="367"/>
                    <a:pt x="864" y="368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58" y="370"/>
                    <a:pt x="857" y="371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4" y="373"/>
                    <a:pt x="854" y="373"/>
                    <a:pt x="854" y="373"/>
                  </a:cubicBezTo>
                  <a:cubicBezTo>
                    <a:pt x="841" y="379"/>
                    <a:pt x="825" y="383"/>
                    <a:pt x="809" y="383"/>
                  </a:cubicBezTo>
                  <a:cubicBezTo>
                    <a:pt x="785" y="383"/>
                    <a:pt x="762" y="374"/>
                    <a:pt x="745" y="360"/>
                  </a:cubicBezTo>
                  <a:cubicBezTo>
                    <a:pt x="741" y="357"/>
                    <a:pt x="738" y="354"/>
                    <a:pt x="735" y="351"/>
                  </a:cubicBezTo>
                  <a:cubicBezTo>
                    <a:pt x="717" y="334"/>
                    <a:pt x="706" y="309"/>
                    <a:pt x="706" y="282"/>
                  </a:cubicBezTo>
                  <a:cubicBezTo>
                    <a:pt x="706" y="261"/>
                    <a:pt x="712" y="242"/>
                    <a:pt x="723" y="226"/>
                  </a:cubicBezTo>
                  <a:cubicBezTo>
                    <a:pt x="727" y="220"/>
                    <a:pt x="732" y="213"/>
                    <a:pt x="738" y="208"/>
                  </a:cubicBezTo>
                  <a:cubicBezTo>
                    <a:pt x="756" y="190"/>
                    <a:pt x="782" y="179"/>
                    <a:pt x="809" y="179"/>
                  </a:cubicBezTo>
                  <a:cubicBezTo>
                    <a:pt x="824" y="179"/>
                    <a:pt x="838" y="182"/>
                    <a:pt x="851" y="188"/>
                  </a:cubicBezTo>
                  <a:cubicBezTo>
                    <a:pt x="851" y="188"/>
                    <a:pt x="851" y="188"/>
                    <a:pt x="852" y="188"/>
                  </a:cubicBezTo>
                  <a:cubicBezTo>
                    <a:pt x="852" y="188"/>
                    <a:pt x="852" y="188"/>
                    <a:pt x="852" y="188"/>
                  </a:cubicBezTo>
                  <a:cubicBezTo>
                    <a:pt x="856" y="191"/>
                    <a:pt x="859" y="192"/>
                    <a:pt x="863" y="194"/>
                  </a:cubicBezTo>
                  <a:cubicBezTo>
                    <a:pt x="866" y="195"/>
                    <a:pt x="870" y="196"/>
                    <a:pt x="874" y="196"/>
                  </a:cubicBezTo>
                  <a:cubicBezTo>
                    <a:pt x="881" y="196"/>
                    <a:pt x="887" y="193"/>
                    <a:pt x="893" y="19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570" y="1"/>
                    <a:pt x="249" y="122"/>
                    <a:pt x="0" y="366"/>
                  </a:cubicBezTo>
                  <a:cubicBezTo>
                    <a:pt x="138" y="504"/>
                    <a:pt x="138" y="504"/>
                    <a:pt x="138" y="504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0" y="507"/>
                    <a:pt x="142" y="508"/>
                    <a:pt x="142" y="51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557713" y="4517198"/>
              <a:ext cx="1189038" cy="854075"/>
            </a:xfrm>
            <a:custGeom>
              <a:avLst/>
              <a:gdLst/>
              <a:ahLst/>
              <a:cxnLst>
                <a:cxn ang="0">
                  <a:pos x="892" y="570"/>
                </a:cxn>
                <a:cxn ang="0">
                  <a:pos x="893" y="567"/>
                </a:cxn>
                <a:cxn ang="0">
                  <a:pos x="895" y="567"/>
                </a:cxn>
                <a:cxn ang="0">
                  <a:pos x="897" y="566"/>
                </a:cxn>
                <a:cxn ang="0">
                  <a:pos x="898" y="565"/>
                </a:cxn>
                <a:cxn ang="0">
                  <a:pos x="899" y="564"/>
                </a:cxn>
                <a:cxn ang="0">
                  <a:pos x="901" y="563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60" y="565"/>
                </a:cxn>
                <a:cxn ang="0">
                  <a:pos x="1052" y="548"/>
                </a:cxn>
                <a:cxn ang="0">
                  <a:pos x="1075" y="489"/>
                </a:cxn>
                <a:cxn ang="0">
                  <a:pos x="994" y="406"/>
                </a:cxn>
                <a:cxn ang="0">
                  <a:pos x="951" y="418"/>
                </a:cxn>
                <a:cxn ang="0">
                  <a:pos x="929" y="423"/>
                </a:cxn>
                <a:cxn ang="0">
                  <a:pos x="897" y="412"/>
                </a:cxn>
                <a:cxn ang="0">
                  <a:pos x="896" y="410"/>
                </a:cxn>
                <a:cxn ang="0">
                  <a:pos x="896" y="410"/>
                </a:cxn>
                <a:cxn ang="0">
                  <a:pos x="893" y="408"/>
                </a:cxn>
                <a:cxn ang="0">
                  <a:pos x="892" y="407"/>
                </a:cxn>
                <a:cxn ang="0">
                  <a:pos x="889" y="403"/>
                </a:cxn>
                <a:cxn ang="0">
                  <a:pos x="888" y="402"/>
                </a:cxn>
                <a:cxn ang="0">
                  <a:pos x="888" y="206"/>
                </a:cxn>
                <a:cxn ang="0">
                  <a:pos x="264" y="136"/>
                </a:cxn>
                <a:cxn ang="0">
                  <a:pos x="265" y="137"/>
                </a:cxn>
                <a:cxn ang="0">
                  <a:pos x="265" y="139"/>
                </a:cxn>
                <a:cxn ang="0">
                  <a:pos x="285" y="161"/>
                </a:cxn>
                <a:cxn ang="0">
                  <a:pos x="291" y="163"/>
                </a:cxn>
                <a:cxn ang="0">
                  <a:pos x="291" y="163"/>
                </a:cxn>
                <a:cxn ang="0">
                  <a:pos x="331" y="188"/>
                </a:cxn>
                <a:cxn ang="0">
                  <a:pos x="361" y="263"/>
                </a:cxn>
                <a:cxn ang="0">
                  <a:pos x="282" y="359"/>
                </a:cxn>
                <a:cxn ang="0">
                  <a:pos x="186" y="332"/>
                </a:cxn>
                <a:cxn ang="0">
                  <a:pos x="163" y="296"/>
                </a:cxn>
                <a:cxn ang="0">
                  <a:pos x="159" y="284"/>
                </a:cxn>
                <a:cxn ang="0">
                  <a:pos x="135" y="265"/>
                </a:cxn>
                <a:cxn ang="0">
                  <a:pos x="888" y="772"/>
                </a:cxn>
                <a:cxn ang="0">
                  <a:pos x="888" y="576"/>
                </a:cxn>
              </a:cxnLst>
              <a:rect l="0" t="0" r="r" b="b"/>
              <a:pathLst>
                <a:path w="1075" h="772">
                  <a:moveTo>
                    <a:pt x="891" y="570"/>
                  </a:moveTo>
                  <a:cubicBezTo>
                    <a:pt x="892" y="570"/>
                    <a:pt x="892" y="570"/>
                    <a:pt x="892" y="570"/>
                  </a:cubicBezTo>
                  <a:cubicBezTo>
                    <a:pt x="892" y="568"/>
                    <a:pt x="892" y="568"/>
                    <a:pt x="892" y="568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4" y="567"/>
                    <a:pt x="894" y="567"/>
                    <a:pt x="895" y="567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897" y="566"/>
                    <a:pt x="897" y="566"/>
                    <a:pt x="897" y="566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9" y="565"/>
                    <a:pt x="899" y="565"/>
                    <a:pt x="899" y="565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900" y="564"/>
                    <a:pt x="900" y="564"/>
                    <a:pt x="901" y="563"/>
                  </a:cubicBezTo>
                  <a:cubicBezTo>
                    <a:pt x="909" y="558"/>
                    <a:pt x="919" y="555"/>
                    <a:pt x="929" y="555"/>
                  </a:cubicBezTo>
                  <a:cubicBezTo>
                    <a:pt x="935" y="555"/>
                    <a:pt x="941" y="556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52" y="560"/>
                    <a:pt x="957" y="562"/>
                    <a:pt x="960" y="565"/>
                  </a:cubicBezTo>
                  <a:cubicBezTo>
                    <a:pt x="970" y="569"/>
                    <a:pt x="982" y="572"/>
                    <a:pt x="994" y="572"/>
                  </a:cubicBezTo>
                  <a:cubicBezTo>
                    <a:pt x="1016" y="572"/>
                    <a:pt x="1037" y="563"/>
                    <a:pt x="1052" y="548"/>
                  </a:cubicBezTo>
                  <a:cubicBezTo>
                    <a:pt x="1054" y="546"/>
                    <a:pt x="1055" y="544"/>
                    <a:pt x="1057" y="542"/>
                  </a:cubicBezTo>
                  <a:cubicBezTo>
                    <a:pt x="1068" y="528"/>
                    <a:pt x="1075" y="509"/>
                    <a:pt x="1075" y="489"/>
                  </a:cubicBezTo>
                  <a:cubicBezTo>
                    <a:pt x="1075" y="466"/>
                    <a:pt x="1065" y="444"/>
                    <a:pt x="1050" y="429"/>
                  </a:cubicBezTo>
                  <a:cubicBezTo>
                    <a:pt x="1035" y="415"/>
                    <a:pt x="1016" y="406"/>
                    <a:pt x="994" y="406"/>
                  </a:cubicBezTo>
                  <a:cubicBezTo>
                    <a:pt x="981" y="406"/>
                    <a:pt x="968" y="409"/>
                    <a:pt x="957" y="414"/>
                  </a:cubicBezTo>
                  <a:cubicBezTo>
                    <a:pt x="955" y="416"/>
                    <a:pt x="953" y="417"/>
                    <a:pt x="951" y="418"/>
                  </a:cubicBezTo>
                  <a:cubicBezTo>
                    <a:pt x="944" y="421"/>
                    <a:pt x="937" y="423"/>
                    <a:pt x="929" y="423"/>
                  </a:cubicBezTo>
                  <a:cubicBezTo>
                    <a:pt x="929" y="423"/>
                    <a:pt x="929" y="423"/>
                    <a:pt x="929" y="423"/>
                  </a:cubicBezTo>
                  <a:cubicBezTo>
                    <a:pt x="918" y="423"/>
                    <a:pt x="908" y="419"/>
                    <a:pt x="900" y="413"/>
                  </a:cubicBezTo>
                  <a:cubicBezTo>
                    <a:pt x="899" y="413"/>
                    <a:pt x="898" y="412"/>
                    <a:pt x="897" y="412"/>
                  </a:cubicBezTo>
                  <a:cubicBezTo>
                    <a:pt x="897" y="411"/>
                    <a:pt x="897" y="411"/>
                    <a:pt x="897" y="411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5" y="410"/>
                    <a:pt x="895" y="410"/>
                    <a:pt x="895" y="410"/>
                  </a:cubicBezTo>
                  <a:cubicBezTo>
                    <a:pt x="894" y="410"/>
                    <a:pt x="894" y="409"/>
                    <a:pt x="893" y="408"/>
                  </a:cubicBezTo>
                  <a:cubicBezTo>
                    <a:pt x="892" y="408"/>
                    <a:pt x="892" y="408"/>
                    <a:pt x="892" y="408"/>
                  </a:cubicBezTo>
                  <a:cubicBezTo>
                    <a:pt x="892" y="407"/>
                    <a:pt x="892" y="407"/>
                    <a:pt x="892" y="407"/>
                  </a:cubicBezTo>
                  <a:cubicBezTo>
                    <a:pt x="891" y="407"/>
                    <a:pt x="891" y="407"/>
                    <a:pt x="891" y="407"/>
                  </a:cubicBezTo>
                  <a:cubicBezTo>
                    <a:pt x="890" y="406"/>
                    <a:pt x="890" y="404"/>
                    <a:pt x="889" y="403"/>
                  </a:cubicBezTo>
                  <a:cubicBezTo>
                    <a:pt x="889" y="403"/>
                    <a:pt x="889" y="403"/>
                    <a:pt x="889" y="403"/>
                  </a:cubicBezTo>
                  <a:cubicBezTo>
                    <a:pt x="889" y="402"/>
                    <a:pt x="888" y="402"/>
                    <a:pt x="888" y="402"/>
                  </a:cubicBezTo>
                  <a:cubicBezTo>
                    <a:pt x="888" y="401"/>
                    <a:pt x="888" y="401"/>
                    <a:pt x="888" y="401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696" y="202"/>
                    <a:pt x="526" y="124"/>
                    <a:pt x="400" y="0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5" y="137"/>
                    <a:pt x="265" y="137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5" y="138"/>
                    <a:pt x="265" y="139"/>
                    <a:pt x="265" y="139"/>
                  </a:cubicBezTo>
                  <a:cubicBezTo>
                    <a:pt x="267" y="144"/>
                    <a:pt x="269" y="149"/>
                    <a:pt x="274" y="154"/>
                  </a:cubicBezTo>
                  <a:cubicBezTo>
                    <a:pt x="277" y="157"/>
                    <a:pt x="281" y="160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7" y="162"/>
                    <a:pt x="289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2" y="163"/>
                    <a:pt x="292" y="163"/>
                    <a:pt x="292" y="163"/>
                  </a:cubicBezTo>
                  <a:cubicBezTo>
                    <a:pt x="306" y="168"/>
                    <a:pt x="319" y="176"/>
                    <a:pt x="331" y="188"/>
                  </a:cubicBezTo>
                  <a:cubicBezTo>
                    <a:pt x="348" y="205"/>
                    <a:pt x="358" y="227"/>
                    <a:pt x="360" y="250"/>
                  </a:cubicBezTo>
                  <a:cubicBezTo>
                    <a:pt x="361" y="254"/>
                    <a:pt x="361" y="258"/>
                    <a:pt x="361" y="263"/>
                  </a:cubicBezTo>
                  <a:cubicBezTo>
                    <a:pt x="361" y="288"/>
                    <a:pt x="352" y="313"/>
                    <a:pt x="332" y="332"/>
                  </a:cubicBezTo>
                  <a:cubicBezTo>
                    <a:pt x="318" y="347"/>
                    <a:pt x="300" y="356"/>
                    <a:pt x="282" y="359"/>
                  </a:cubicBezTo>
                  <a:cubicBezTo>
                    <a:pt x="274" y="361"/>
                    <a:pt x="266" y="362"/>
                    <a:pt x="258" y="362"/>
                  </a:cubicBezTo>
                  <a:cubicBezTo>
                    <a:pt x="232" y="362"/>
                    <a:pt x="206" y="352"/>
                    <a:pt x="186" y="332"/>
                  </a:cubicBezTo>
                  <a:cubicBezTo>
                    <a:pt x="176" y="322"/>
                    <a:pt x="168" y="309"/>
                    <a:pt x="163" y="296"/>
                  </a:cubicBezTo>
                  <a:cubicBezTo>
                    <a:pt x="163" y="296"/>
                    <a:pt x="163" y="296"/>
                    <a:pt x="163" y="296"/>
                  </a:cubicBezTo>
                  <a:cubicBezTo>
                    <a:pt x="163" y="295"/>
                    <a:pt x="163" y="295"/>
                    <a:pt x="163" y="295"/>
                  </a:cubicBezTo>
                  <a:cubicBezTo>
                    <a:pt x="162" y="291"/>
                    <a:pt x="161" y="287"/>
                    <a:pt x="159" y="284"/>
                  </a:cubicBezTo>
                  <a:cubicBezTo>
                    <a:pt x="158" y="280"/>
                    <a:pt x="155" y="277"/>
                    <a:pt x="153" y="275"/>
                  </a:cubicBezTo>
                  <a:cubicBezTo>
                    <a:pt x="148" y="270"/>
                    <a:pt x="141" y="267"/>
                    <a:pt x="135" y="265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228" y="627"/>
                    <a:pt x="540" y="768"/>
                    <a:pt x="888" y="772"/>
                  </a:cubicBezTo>
                  <a:cubicBezTo>
                    <a:pt x="888" y="577"/>
                    <a:pt x="888" y="577"/>
                    <a:pt x="888" y="577"/>
                  </a:cubicBezTo>
                  <a:cubicBezTo>
                    <a:pt x="888" y="576"/>
                    <a:pt x="888" y="576"/>
                    <a:pt x="888" y="576"/>
                  </a:cubicBezTo>
                  <a:cubicBezTo>
                    <a:pt x="888" y="574"/>
                    <a:pt x="889" y="572"/>
                    <a:pt x="891" y="57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118226" y="2970973"/>
              <a:ext cx="846138" cy="987425"/>
            </a:xfrm>
            <a:custGeom>
              <a:avLst/>
              <a:gdLst/>
              <a:ahLst/>
              <a:cxnLst>
                <a:cxn ang="0">
                  <a:pos x="255" y="140"/>
                </a:cxn>
                <a:cxn ang="0">
                  <a:pos x="253" y="141"/>
                </a:cxn>
                <a:cxn ang="0">
                  <a:pos x="253" y="141"/>
                </a:cxn>
                <a:cxn ang="0">
                  <a:pos x="245" y="140"/>
                </a:cxn>
                <a:cxn ang="0">
                  <a:pos x="248" y="140"/>
                </a:cxn>
                <a:cxn ang="0">
                  <a:pos x="247" y="139"/>
                </a:cxn>
                <a:cxn ang="0">
                  <a:pos x="246" y="139"/>
                </a:cxn>
                <a:cxn ang="0">
                  <a:pos x="246" y="138"/>
                </a:cxn>
                <a:cxn ang="0">
                  <a:pos x="218" y="124"/>
                </a:cxn>
                <a:cxn ang="0">
                  <a:pos x="208" y="110"/>
                </a:cxn>
                <a:cxn ang="0">
                  <a:pos x="208" y="110"/>
                </a:cxn>
                <a:cxn ang="0">
                  <a:pos x="207" y="109"/>
                </a:cxn>
                <a:cxn ang="0">
                  <a:pos x="207" y="109"/>
                </a:cxn>
                <a:cxn ang="0">
                  <a:pos x="184" y="66"/>
                </a:cxn>
                <a:cxn ang="0">
                  <a:pos x="111" y="44"/>
                </a:cxn>
                <a:cxn ang="0">
                  <a:pos x="44" y="129"/>
                </a:cxn>
                <a:cxn ang="0">
                  <a:pos x="67" y="184"/>
                </a:cxn>
                <a:cxn ang="0">
                  <a:pos x="106" y="206"/>
                </a:cxn>
                <a:cxn ang="0">
                  <a:pos x="124" y="217"/>
                </a:cxn>
                <a:cxn ang="0">
                  <a:pos x="140" y="248"/>
                </a:cxn>
                <a:cxn ang="0">
                  <a:pos x="140" y="249"/>
                </a:cxn>
                <a:cxn ang="0">
                  <a:pos x="133" y="253"/>
                </a:cxn>
                <a:cxn ang="0">
                  <a:pos x="137" y="254"/>
                </a:cxn>
                <a:cxn ang="0">
                  <a:pos x="138" y="258"/>
                </a:cxn>
                <a:cxn ang="0">
                  <a:pos x="138" y="260"/>
                </a:cxn>
                <a:cxn ang="0">
                  <a:pos x="200" y="893"/>
                </a:cxn>
                <a:cxn ang="0">
                  <a:pos x="398" y="872"/>
                </a:cxn>
                <a:cxn ang="0">
                  <a:pos x="392" y="852"/>
                </a:cxn>
                <a:cxn ang="0">
                  <a:pos x="392" y="852"/>
                </a:cxn>
                <a:cxn ang="0">
                  <a:pos x="381" y="806"/>
                </a:cxn>
                <a:cxn ang="0">
                  <a:pos x="414" y="731"/>
                </a:cxn>
                <a:cxn ang="0">
                  <a:pos x="546" y="726"/>
                </a:cxn>
                <a:cxn ang="0">
                  <a:pos x="577" y="848"/>
                </a:cxn>
                <a:cxn ang="0">
                  <a:pos x="576" y="849"/>
                </a:cxn>
                <a:cxn ang="0">
                  <a:pos x="569" y="872"/>
                </a:cxn>
                <a:cxn ang="0">
                  <a:pos x="766" y="893"/>
                </a:cxn>
                <a:cxn ang="0">
                  <a:pos x="261" y="138"/>
                </a:cxn>
              </a:cxnLst>
              <a:rect l="0" t="0" r="r" b="b"/>
              <a:pathLst>
                <a:path w="766" h="893">
                  <a:moveTo>
                    <a:pt x="255" y="140"/>
                  </a:moveTo>
                  <a:cubicBezTo>
                    <a:pt x="255" y="140"/>
                    <a:pt x="255" y="140"/>
                    <a:pt x="255" y="140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45" y="141"/>
                    <a:pt x="245" y="141"/>
                    <a:pt x="245" y="141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0"/>
                    <a:pt x="247" y="140"/>
                    <a:pt x="246" y="140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5" y="138"/>
                    <a:pt x="245" y="138"/>
                    <a:pt x="244" y="138"/>
                  </a:cubicBezTo>
                  <a:cubicBezTo>
                    <a:pt x="235" y="136"/>
                    <a:pt x="225" y="131"/>
                    <a:pt x="218" y="124"/>
                  </a:cubicBezTo>
                  <a:cubicBezTo>
                    <a:pt x="214" y="120"/>
                    <a:pt x="210" y="115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5" y="104"/>
                    <a:pt x="204" y="99"/>
                    <a:pt x="203" y="95"/>
                  </a:cubicBezTo>
                  <a:cubicBezTo>
                    <a:pt x="199" y="85"/>
                    <a:pt x="193" y="75"/>
                    <a:pt x="184" y="66"/>
                  </a:cubicBezTo>
                  <a:cubicBezTo>
                    <a:pt x="168" y="50"/>
                    <a:pt x="147" y="42"/>
                    <a:pt x="126" y="42"/>
                  </a:cubicBezTo>
                  <a:cubicBezTo>
                    <a:pt x="121" y="42"/>
                    <a:pt x="116" y="43"/>
                    <a:pt x="111" y="44"/>
                  </a:cubicBezTo>
                  <a:cubicBezTo>
                    <a:pt x="96" y="47"/>
                    <a:pt x="81" y="55"/>
                    <a:pt x="69" y="67"/>
                  </a:cubicBezTo>
                  <a:cubicBezTo>
                    <a:pt x="52" y="84"/>
                    <a:pt x="44" y="106"/>
                    <a:pt x="44" y="129"/>
                  </a:cubicBezTo>
                  <a:cubicBezTo>
                    <a:pt x="44" y="132"/>
                    <a:pt x="44" y="134"/>
                    <a:pt x="44" y="137"/>
                  </a:cubicBezTo>
                  <a:cubicBezTo>
                    <a:pt x="46" y="154"/>
                    <a:pt x="54" y="170"/>
                    <a:pt x="67" y="184"/>
                  </a:cubicBezTo>
                  <a:cubicBezTo>
                    <a:pt x="76" y="193"/>
                    <a:pt x="87" y="199"/>
                    <a:pt x="99" y="203"/>
                  </a:cubicBezTo>
                  <a:cubicBezTo>
                    <a:pt x="101" y="204"/>
                    <a:pt x="104" y="205"/>
                    <a:pt x="106" y="206"/>
                  </a:cubicBezTo>
                  <a:cubicBezTo>
                    <a:pt x="113" y="208"/>
                    <a:pt x="119" y="212"/>
                    <a:pt x="124" y="217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32" y="225"/>
                    <a:pt x="137" y="235"/>
                    <a:pt x="139" y="245"/>
                  </a:cubicBezTo>
                  <a:cubicBezTo>
                    <a:pt x="139" y="246"/>
                    <a:pt x="140" y="247"/>
                    <a:pt x="140" y="248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0"/>
                    <a:pt x="136" y="251"/>
                    <a:pt x="136" y="251"/>
                  </a:cubicBezTo>
                  <a:cubicBezTo>
                    <a:pt x="136" y="252"/>
                    <a:pt x="133" y="253"/>
                    <a:pt x="133" y="253"/>
                  </a:cubicBezTo>
                  <a:cubicBezTo>
                    <a:pt x="133" y="254"/>
                    <a:pt x="133" y="254"/>
                    <a:pt x="133" y="254"/>
                  </a:cubicBezTo>
                  <a:cubicBezTo>
                    <a:pt x="133" y="254"/>
                    <a:pt x="137" y="254"/>
                    <a:pt x="137" y="254"/>
                  </a:cubicBezTo>
                  <a:cubicBezTo>
                    <a:pt x="137" y="256"/>
                    <a:pt x="138" y="257"/>
                    <a:pt x="138" y="258"/>
                  </a:cubicBezTo>
                  <a:cubicBezTo>
                    <a:pt x="138" y="258"/>
                    <a:pt x="139" y="258"/>
                    <a:pt x="138" y="258"/>
                  </a:cubicBezTo>
                  <a:cubicBezTo>
                    <a:pt x="138" y="259"/>
                    <a:pt x="138" y="259"/>
                    <a:pt x="138" y="260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132" y="537"/>
                    <a:pt x="199" y="717"/>
                    <a:pt x="200" y="893"/>
                  </a:cubicBezTo>
                  <a:cubicBezTo>
                    <a:pt x="391" y="893"/>
                    <a:pt x="391" y="893"/>
                    <a:pt x="391" y="893"/>
                  </a:cubicBezTo>
                  <a:cubicBezTo>
                    <a:pt x="395" y="885"/>
                    <a:pt x="398" y="879"/>
                    <a:pt x="398" y="872"/>
                  </a:cubicBezTo>
                  <a:cubicBezTo>
                    <a:pt x="398" y="867"/>
                    <a:pt x="397" y="862"/>
                    <a:pt x="395" y="858"/>
                  </a:cubicBezTo>
                  <a:cubicBezTo>
                    <a:pt x="394" y="856"/>
                    <a:pt x="393" y="854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1"/>
                    <a:pt x="392" y="851"/>
                    <a:pt x="392" y="851"/>
                  </a:cubicBezTo>
                  <a:cubicBezTo>
                    <a:pt x="385" y="838"/>
                    <a:pt x="381" y="822"/>
                    <a:pt x="381" y="806"/>
                  </a:cubicBezTo>
                  <a:cubicBezTo>
                    <a:pt x="381" y="778"/>
                    <a:pt x="393" y="752"/>
                    <a:pt x="412" y="733"/>
                  </a:cubicBezTo>
                  <a:cubicBezTo>
                    <a:pt x="413" y="733"/>
                    <a:pt x="413" y="732"/>
                    <a:pt x="414" y="731"/>
                  </a:cubicBezTo>
                  <a:cubicBezTo>
                    <a:pt x="431" y="714"/>
                    <a:pt x="456" y="703"/>
                    <a:pt x="483" y="703"/>
                  </a:cubicBezTo>
                  <a:cubicBezTo>
                    <a:pt x="507" y="703"/>
                    <a:pt x="529" y="711"/>
                    <a:pt x="546" y="726"/>
                  </a:cubicBezTo>
                  <a:cubicBezTo>
                    <a:pt x="570" y="744"/>
                    <a:pt x="586" y="774"/>
                    <a:pt x="586" y="806"/>
                  </a:cubicBezTo>
                  <a:cubicBezTo>
                    <a:pt x="586" y="821"/>
                    <a:pt x="582" y="835"/>
                    <a:pt x="577" y="848"/>
                  </a:cubicBezTo>
                  <a:cubicBezTo>
                    <a:pt x="577" y="848"/>
                    <a:pt x="576" y="848"/>
                    <a:pt x="576" y="849"/>
                  </a:cubicBezTo>
                  <a:cubicBezTo>
                    <a:pt x="576" y="849"/>
                    <a:pt x="576" y="849"/>
                    <a:pt x="576" y="849"/>
                  </a:cubicBezTo>
                  <a:cubicBezTo>
                    <a:pt x="574" y="853"/>
                    <a:pt x="572" y="856"/>
                    <a:pt x="570" y="860"/>
                  </a:cubicBezTo>
                  <a:cubicBezTo>
                    <a:pt x="569" y="863"/>
                    <a:pt x="569" y="868"/>
                    <a:pt x="569" y="872"/>
                  </a:cubicBezTo>
                  <a:cubicBezTo>
                    <a:pt x="569" y="879"/>
                    <a:pt x="571" y="885"/>
                    <a:pt x="575" y="893"/>
                  </a:cubicBezTo>
                  <a:cubicBezTo>
                    <a:pt x="766" y="893"/>
                    <a:pt x="766" y="893"/>
                    <a:pt x="766" y="893"/>
                  </a:cubicBezTo>
                  <a:cubicBezTo>
                    <a:pt x="765" y="569"/>
                    <a:pt x="643" y="247"/>
                    <a:pt x="400" y="0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59" y="140"/>
                    <a:pt x="257" y="140"/>
                    <a:pt x="255" y="140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111876" y="3766310"/>
              <a:ext cx="852488" cy="1190625"/>
            </a:xfrm>
            <a:custGeom>
              <a:avLst/>
              <a:gdLst/>
              <a:ahLst/>
              <a:cxnLst>
                <a:cxn ang="0">
                  <a:pos x="569" y="184"/>
                </a:cxn>
                <a:cxn ang="0">
                  <a:pos x="570" y="182"/>
                </a:cxn>
                <a:cxn ang="0">
                  <a:pos x="567" y="180"/>
                </a:cxn>
                <a:cxn ang="0">
                  <a:pos x="565" y="178"/>
                </a:cxn>
                <a:cxn ang="0">
                  <a:pos x="564" y="177"/>
                </a:cxn>
                <a:cxn ang="0">
                  <a:pos x="563" y="176"/>
                </a:cxn>
                <a:cxn ang="0">
                  <a:pos x="562" y="175"/>
                </a:cxn>
                <a:cxn ang="0">
                  <a:pos x="557" y="129"/>
                </a:cxn>
                <a:cxn ang="0">
                  <a:pos x="557" y="129"/>
                </a:cxn>
                <a:cxn ang="0">
                  <a:pos x="557" y="128"/>
                </a:cxn>
                <a:cxn ang="0">
                  <a:pos x="557" y="128"/>
                </a:cxn>
                <a:cxn ang="0">
                  <a:pos x="564" y="115"/>
                </a:cxn>
                <a:cxn ang="0">
                  <a:pos x="547" y="23"/>
                </a:cxn>
                <a:cxn ang="0">
                  <a:pos x="488" y="0"/>
                </a:cxn>
                <a:cxn ang="0">
                  <a:pos x="405" y="82"/>
                </a:cxn>
                <a:cxn ang="0">
                  <a:pos x="415" y="125"/>
                </a:cxn>
                <a:cxn ang="0">
                  <a:pos x="418" y="146"/>
                </a:cxn>
                <a:cxn ang="0">
                  <a:pos x="410" y="179"/>
                </a:cxn>
                <a:cxn ang="0">
                  <a:pos x="409" y="182"/>
                </a:cxn>
                <a:cxn ang="0">
                  <a:pos x="409" y="181"/>
                </a:cxn>
                <a:cxn ang="0">
                  <a:pos x="407" y="183"/>
                </a:cxn>
                <a:cxn ang="0">
                  <a:pos x="406" y="184"/>
                </a:cxn>
                <a:cxn ang="0">
                  <a:pos x="402" y="186"/>
                </a:cxn>
                <a:cxn ang="0">
                  <a:pos x="401" y="190"/>
                </a:cxn>
                <a:cxn ang="0">
                  <a:pos x="205" y="190"/>
                </a:cxn>
                <a:cxn ang="0">
                  <a:pos x="136" y="811"/>
                </a:cxn>
                <a:cxn ang="0">
                  <a:pos x="162" y="789"/>
                </a:cxn>
                <a:cxn ang="0">
                  <a:pos x="163" y="783"/>
                </a:cxn>
                <a:cxn ang="0">
                  <a:pos x="163" y="782"/>
                </a:cxn>
                <a:cxn ang="0">
                  <a:pos x="259" y="713"/>
                </a:cxn>
                <a:cxn ang="0">
                  <a:pos x="362" y="816"/>
                </a:cxn>
                <a:cxn ang="0">
                  <a:pos x="297" y="911"/>
                </a:cxn>
                <a:cxn ang="0">
                  <a:pos x="295" y="911"/>
                </a:cxn>
                <a:cxn ang="0">
                  <a:pos x="275" y="921"/>
                </a:cxn>
                <a:cxn ang="0">
                  <a:pos x="400" y="1076"/>
                </a:cxn>
                <a:cxn ang="0">
                  <a:pos x="576" y="190"/>
                </a:cxn>
                <a:cxn ang="0">
                  <a:pos x="569" y="186"/>
                </a:cxn>
              </a:cxnLst>
              <a:rect l="0" t="0" r="r" b="b"/>
              <a:pathLst>
                <a:path w="771" h="1076">
                  <a:moveTo>
                    <a:pt x="569" y="186"/>
                  </a:moveTo>
                  <a:cubicBezTo>
                    <a:pt x="569" y="184"/>
                    <a:pt x="569" y="184"/>
                    <a:pt x="569" y="184"/>
                  </a:cubicBezTo>
                  <a:cubicBezTo>
                    <a:pt x="569" y="183"/>
                    <a:pt x="569" y="183"/>
                    <a:pt x="569" y="183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66" y="181"/>
                    <a:pt x="567" y="181"/>
                    <a:pt x="567" y="180"/>
                  </a:cubicBezTo>
                  <a:cubicBezTo>
                    <a:pt x="566" y="180"/>
                    <a:pt x="566" y="180"/>
                    <a:pt x="566" y="180"/>
                  </a:cubicBezTo>
                  <a:cubicBezTo>
                    <a:pt x="565" y="178"/>
                    <a:pt x="565" y="178"/>
                    <a:pt x="565" y="178"/>
                  </a:cubicBezTo>
                  <a:cubicBezTo>
                    <a:pt x="564" y="178"/>
                    <a:pt x="564" y="178"/>
                    <a:pt x="564" y="178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5"/>
                    <a:pt x="563" y="175"/>
                    <a:pt x="562" y="175"/>
                  </a:cubicBezTo>
                  <a:cubicBezTo>
                    <a:pt x="557" y="166"/>
                    <a:pt x="554" y="157"/>
                    <a:pt x="554" y="146"/>
                  </a:cubicBezTo>
                  <a:cubicBezTo>
                    <a:pt x="554" y="140"/>
                    <a:pt x="555" y="134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9" y="123"/>
                    <a:pt x="561" y="119"/>
                    <a:pt x="564" y="115"/>
                  </a:cubicBezTo>
                  <a:cubicBezTo>
                    <a:pt x="568" y="105"/>
                    <a:pt x="571" y="94"/>
                    <a:pt x="571" y="82"/>
                  </a:cubicBezTo>
                  <a:cubicBezTo>
                    <a:pt x="571" y="59"/>
                    <a:pt x="562" y="38"/>
                    <a:pt x="547" y="23"/>
                  </a:cubicBezTo>
                  <a:cubicBezTo>
                    <a:pt x="545" y="22"/>
                    <a:pt x="543" y="20"/>
                    <a:pt x="541" y="18"/>
                  </a:cubicBezTo>
                  <a:cubicBezTo>
                    <a:pt x="527" y="7"/>
                    <a:pt x="508" y="0"/>
                    <a:pt x="488" y="0"/>
                  </a:cubicBezTo>
                  <a:cubicBezTo>
                    <a:pt x="465" y="0"/>
                    <a:pt x="443" y="10"/>
                    <a:pt x="428" y="25"/>
                  </a:cubicBezTo>
                  <a:cubicBezTo>
                    <a:pt x="414" y="40"/>
                    <a:pt x="405" y="60"/>
                    <a:pt x="405" y="82"/>
                  </a:cubicBezTo>
                  <a:cubicBezTo>
                    <a:pt x="405" y="95"/>
                    <a:pt x="408" y="107"/>
                    <a:pt x="413" y="118"/>
                  </a:cubicBezTo>
                  <a:cubicBezTo>
                    <a:pt x="415" y="120"/>
                    <a:pt x="414" y="122"/>
                    <a:pt x="415" y="125"/>
                  </a:cubicBezTo>
                  <a:cubicBezTo>
                    <a:pt x="418" y="131"/>
                    <a:pt x="418" y="138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8" y="157"/>
                    <a:pt x="416" y="167"/>
                    <a:pt x="410" y="176"/>
                  </a:cubicBezTo>
                  <a:cubicBezTo>
                    <a:pt x="410" y="177"/>
                    <a:pt x="410" y="178"/>
                    <a:pt x="410" y="179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2"/>
                    <a:pt x="408" y="182"/>
                    <a:pt x="407" y="183"/>
                  </a:cubicBezTo>
                  <a:cubicBezTo>
                    <a:pt x="407" y="184"/>
                    <a:pt x="407" y="184"/>
                    <a:pt x="407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5" y="185"/>
                    <a:pt x="403" y="186"/>
                    <a:pt x="402" y="186"/>
                  </a:cubicBezTo>
                  <a:cubicBezTo>
                    <a:pt x="402" y="186"/>
                    <a:pt x="402" y="188"/>
                    <a:pt x="402" y="188"/>
                  </a:cubicBezTo>
                  <a:cubicBezTo>
                    <a:pt x="401" y="188"/>
                    <a:pt x="401" y="190"/>
                    <a:pt x="401" y="190"/>
                  </a:cubicBezTo>
                  <a:cubicBezTo>
                    <a:pt x="400" y="190"/>
                    <a:pt x="400" y="190"/>
                    <a:pt x="400" y="190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1" y="374"/>
                    <a:pt x="124" y="550"/>
                    <a:pt x="0" y="675"/>
                  </a:cubicBezTo>
                  <a:cubicBezTo>
                    <a:pt x="136" y="811"/>
                    <a:pt x="136" y="811"/>
                    <a:pt x="136" y="811"/>
                  </a:cubicBezTo>
                  <a:cubicBezTo>
                    <a:pt x="143" y="809"/>
                    <a:pt x="149" y="806"/>
                    <a:pt x="154" y="801"/>
                  </a:cubicBezTo>
                  <a:cubicBezTo>
                    <a:pt x="157" y="797"/>
                    <a:pt x="160" y="793"/>
                    <a:pt x="162" y="789"/>
                  </a:cubicBezTo>
                  <a:cubicBezTo>
                    <a:pt x="162" y="787"/>
                    <a:pt x="163" y="785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2"/>
                    <a:pt x="163" y="782"/>
                    <a:pt x="163" y="782"/>
                  </a:cubicBezTo>
                  <a:cubicBezTo>
                    <a:pt x="168" y="768"/>
                    <a:pt x="177" y="755"/>
                    <a:pt x="188" y="743"/>
                  </a:cubicBezTo>
                  <a:cubicBezTo>
                    <a:pt x="208" y="724"/>
                    <a:pt x="233" y="713"/>
                    <a:pt x="259" y="713"/>
                  </a:cubicBezTo>
                  <a:cubicBezTo>
                    <a:pt x="286" y="713"/>
                    <a:pt x="312" y="723"/>
                    <a:pt x="332" y="743"/>
                  </a:cubicBezTo>
                  <a:cubicBezTo>
                    <a:pt x="352" y="763"/>
                    <a:pt x="362" y="790"/>
                    <a:pt x="362" y="816"/>
                  </a:cubicBezTo>
                  <a:cubicBezTo>
                    <a:pt x="362" y="842"/>
                    <a:pt x="352" y="868"/>
                    <a:pt x="332" y="888"/>
                  </a:cubicBezTo>
                  <a:cubicBezTo>
                    <a:pt x="322" y="898"/>
                    <a:pt x="310" y="906"/>
                    <a:pt x="297" y="911"/>
                  </a:cubicBezTo>
                  <a:cubicBezTo>
                    <a:pt x="296" y="911"/>
                    <a:pt x="296" y="911"/>
                    <a:pt x="296" y="911"/>
                  </a:cubicBezTo>
                  <a:cubicBezTo>
                    <a:pt x="296" y="911"/>
                    <a:pt x="296" y="911"/>
                    <a:pt x="295" y="911"/>
                  </a:cubicBezTo>
                  <a:cubicBezTo>
                    <a:pt x="291" y="912"/>
                    <a:pt x="288" y="913"/>
                    <a:pt x="284" y="915"/>
                  </a:cubicBezTo>
                  <a:cubicBezTo>
                    <a:pt x="281" y="916"/>
                    <a:pt x="278" y="918"/>
                    <a:pt x="275" y="921"/>
                  </a:cubicBezTo>
                  <a:cubicBezTo>
                    <a:pt x="270" y="926"/>
                    <a:pt x="267" y="933"/>
                    <a:pt x="266" y="939"/>
                  </a:cubicBezTo>
                  <a:cubicBezTo>
                    <a:pt x="400" y="1076"/>
                    <a:pt x="400" y="1076"/>
                    <a:pt x="400" y="1076"/>
                  </a:cubicBezTo>
                  <a:cubicBezTo>
                    <a:pt x="627" y="847"/>
                    <a:pt x="767" y="534"/>
                    <a:pt x="771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3" y="190"/>
                    <a:pt x="571" y="187"/>
                    <a:pt x="569" y="186"/>
                  </a:cubicBezTo>
                  <a:close/>
                </a:path>
              </a:pathLst>
            </a:custGeom>
            <a:solidFill>
              <a:schemeClr val="bg2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5359401" y="2547110"/>
              <a:ext cx="1185863" cy="854075"/>
            </a:xfrm>
            <a:custGeom>
              <a:avLst/>
              <a:gdLst/>
              <a:ahLst/>
              <a:cxnLst>
                <a:cxn ang="0">
                  <a:pos x="182" y="202"/>
                </a:cxn>
                <a:cxn ang="0">
                  <a:pos x="182" y="205"/>
                </a:cxn>
                <a:cxn ang="0">
                  <a:pos x="180" y="206"/>
                </a:cxn>
                <a:cxn ang="0">
                  <a:pos x="178" y="207"/>
                </a:cxn>
                <a:cxn ang="0">
                  <a:pos x="177" y="207"/>
                </a:cxn>
                <a:cxn ang="0">
                  <a:pos x="176" y="208"/>
                </a:cxn>
                <a:cxn ang="0">
                  <a:pos x="174" y="209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15" y="207"/>
                </a:cxn>
                <a:cxn ang="0">
                  <a:pos x="23" y="224"/>
                </a:cxn>
                <a:cxn ang="0">
                  <a:pos x="0" y="283"/>
                </a:cxn>
                <a:cxn ang="0">
                  <a:pos x="81" y="366"/>
                </a:cxn>
                <a:cxn ang="0">
                  <a:pos x="124" y="356"/>
                </a:cxn>
                <a:cxn ang="0">
                  <a:pos x="146" y="353"/>
                </a:cxn>
                <a:cxn ang="0">
                  <a:pos x="178" y="361"/>
                </a:cxn>
                <a:cxn ang="0">
                  <a:pos x="179" y="362"/>
                </a:cxn>
                <a:cxn ang="0">
                  <a:pos x="179" y="362"/>
                </a:cxn>
                <a:cxn ang="0">
                  <a:pos x="182" y="364"/>
                </a:cxn>
                <a:cxn ang="0">
                  <a:pos x="183" y="365"/>
                </a:cxn>
                <a:cxn ang="0">
                  <a:pos x="186" y="369"/>
                </a:cxn>
                <a:cxn ang="0">
                  <a:pos x="183" y="370"/>
                </a:cxn>
                <a:cxn ang="0">
                  <a:pos x="183" y="566"/>
                </a:cxn>
                <a:cxn ang="0">
                  <a:pos x="810" y="636"/>
                </a:cxn>
                <a:cxn ang="0">
                  <a:pos x="810" y="635"/>
                </a:cxn>
                <a:cxn ang="0">
                  <a:pos x="810" y="633"/>
                </a:cxn>
                <a:cxn ang="0">
                  <a:pos x="790" y="609"/>
                </a:cxn>
                <a:cxn ang="0">
                  <a:pos x="791" y="609"/>
                </a:cxn>
                <a:cxn ang="0">
                  <a:pos x="785" y="609"/>
                </a:cxn>
                <a:cxn ang="0">
                  <a:pos x="784" y="609"/>
                </a:cxn>
                <a:cxn ang="0">
                  <a:pos x="744" y="584"/>
                </a:cxn>
                <a:cxn ang="0">
                  <a:pos x="714" y="509"/>
                </a:cxn>
                <a:cxn ang="0">
                  <a:pos x="794" y="413"/>
                </a:cxn>
                <a:cxn ang="0">
                  <a:pos x="889" y="440"/>
                </a:cxn>
                <a:cxn ang="0">
                  <a:pos x="912" y="476"/>
                </a:cxn>
                <a:cxn ang="0">
                  <a:pos x="916" y="488"/>
                </a:cxn>
                <a:cxn ang="0">
                  <a:pos x="940" y="507"/>
                </a:cxn>
                <a:cxn ang="0">
                  <a:pos x="183" y="0"/>
                </a:cxn>
                <a:cxn ang="0">
                  <a:pos x="183" y="196"/>
                </a:cxn>
              </a:cxnLst>
              <a:rect l="0" t="0" r="r" b="b"/>
              <a:pathLst>
                <a:path w="1073" h="772">
                  <a:moveTo>
                    <a:pt x="182" y="202"/>
                  </a:moveTo>
                  <a:cubicBezTo>
                    <a:pt x="182" y="202"/>
                    <a:pt x="182" y="202"/>
                    <a:pt x="182" y="202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80" y="206"/>
                    <a:pt x="180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8" y="207"/>
                    <a:pt x="178" y="207"/>
                    <a:pt x="178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5" y="208"/>
                    <a:pt x="175" y="208"/>
                    <a:pt x="174" y="209"/>
                  </a:cubicBezTo>
                  <a:cubicBezTo>
                    <a:pt x="166" y="214"/>
                    <a:pt x="156" y="217"/>
                    <a:pt x="146" y="217"/>
                  </a:cubicBezTo>
                  <a:cubicBezTo>
                    <a:pt x="140" y="217"/>
                    <a:pt x="134" y="216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3" y="212"/>
                    <a:pt x="118" y="210"/>
                    <a:pt x="115" y="207"/>
                  </a:cubicBezTo>
                  <a:cubicBezTo>
                    <a:pt x="105" y="203"/>
                    <a:pt x="93" y="200"/>
                    <a:pt x="81" y="200"/>
                  </a:cubicBezTo>
                  <a:cubicBezTo>
                    <a:pt x="59" y="200"/>
                    <a:pt x="38" y="209"/>
                    <a:pt x="23" y="224"/>
                  </a:cubicBezTo>
                  <a:cubicBezTo>
                    <a:pt x="21" y="226"/>
                    <a:pt x="20" y="228"/>
                    <a:pt x="18" y="230"/>
                  </a:cubicBezTo>
                  <a:cubicBezTo>
                    <a:pt x="7" y="244"/>
                    <a:pt x="0" y="263"/>
                    <a:pt x="0" y="283"/>
                  </a:cubicBezTo>
                  <a:cubicBezTo>
                    <a:pt x="0" y="306"/>
                    <a:pt x="10" y="328"/>
                    <a:pt x="25" y="343"/>
                  </a:cubicBezTo>
                  <a:cubicBezTo>
                    <a:pt x="40" y="357"/>
                    <a:pt x="59" y="366"/>
                    <a:pt x="81" y="366"/>
                  </a:cubicBezTo>
                  <a:cubicBezTo>
                    <a:pt x="94" y="366"/>
                    <a:pt x="107" y="363"/>
                    <a:pt x="118" y="358"/>
                  </a:cubicBezTo>
                  <a:cubicBezTo>
                    <a:pt x="120" y="356"/>
                    <a:pt x="122" y="357"/>
                    <a:pt x="124" y="356"/>
                  </a:cubicBezTo>
                  <a:cubicBezTo>
                    <a:pt x="131" y="353"/>
                    <a:pt x="138" y="353"/>
                    <a:pt x="146" y="353"/>
                  </a:cubicBezTo>
                  <a:cubicBezTo>
                    <a:pt x="146" y="353"/>
                    <a:pt x="146" y="353"/>
                    <a:pt x="146" y="353"/>
                  </a:cubicBezTo>
                  <a:cubicBezTo>
                    <a:pt x="157" y="353"/>
                    <a:pt x="167" y="355"/>
                    <a:pt x="175" y="361"/>
                  </a:cubicBezTo>
                  <a:cubicBezTo>
                    <a:pt x="176" y="361"/>
                    <a:pt x="177" y="361"/>
                    <a:pt x="178" y="361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81" y="362"/>
                    <a:pt x="181" y="363"/>
                    <a:pt x="182" y="364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65"/>
                    <a:pt x="183" y="365"/>
                    <a:pt x="183" y="365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5" y="366"/>
                    <a:pt x="185" y="368"/>
                    <a:pt x="186" y="369"/>
                  </a:cubicBezTo>
                  <a:cubicBezTo>
                    <a:pt x="186" y="369"/>
                    <a:pt x="184" y="369"/>
                    <a:pt x="184" y="369"/>
                  </a:cubicBezTo>
                  <a:cubicBezTo>
                    <a:pt x="184" y="370"/>
                    <a:pt x="183" y="370"/>
                    <a:pt x="183" y="370"/>
                  </a:cubicBezTo>
                  <a:cubicBezTo>
                    <a:pt x="183" y="371"/>
                    <a:pt x="183" y="371"/>
                    <a:pt x="183" y="371"/>
                  </a:cubicBezTo>
                  <a:cubicBezTo>
                    <a:pt x="183" y="566"/>
                    <a:pt x="183" y="566"/>
                    <a:pt x="183" y="566"/>
                  </a:cubicBezTo>
                  <a:cubicBezTo>
                    <a:pt x="375" y="570"/>
                    <a:pt x="547" y="648"/>
                    <a:pt x="673" y="772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5"/>
                    <a:pt x="810" y="635"/>
                  </a:cubicBezTo>
                  <a:cubicBezTo>
                    <a:pt x="810" y="634"/>
                    <a:pt x="810" y="634"/>
                    <a:pt x="810" y="634"/>
                  </a:cubicBezTo>
                  <a:cubicBezTo>
                    <a:pt x="810" y="634"/>
                    <a:pt x="810" y="633"/>
                    <a:pt x="810" y="633"/>
                  </a:cubicBezTo>
                  <a:cubicBezTo>
                    <a:pt x="808" y="628"/>
                    <a:pt x="806" y="622"/>
                    <a:pt x="801" y="617"/>
                  </a:cubicBezTo>
                  <a:cubicBezTo>
                    <a:pt x="798" y="614"/>
                    <a:pt x="794" y="613"/>
                    <a:pt x="790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10"/>
                    <a:pt x="791" y="610"/>
                    <a:pt x="791" y="610"/>
                  </a:cubicBezTo>
                  <a:cubicBezTo>
                    <a:pt x="787" y="609"/>
                    <a:pt x="787" y="609"/>
                    <a:pt x="785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3" y="609"/>
                    <a:pt x="783" y="609"/>
                    <a:pt x="783" y="609"/>
                  </a:cubicBezTo>
                  <a:cubicBezTo>
                    <a:pt x="769" y="604"/>
                    <a:pt x="756" y="596"/>
                    <a:pt x="744" y="584"/>
                  </a:cubicBezTo>
                  <a:cubicBezTo>
                    <a:pt x="727" y="567"/>
                    <a:pt x="717" y="545"/>
                    <a:pt x="715" y="522"/>
                  </a:cubicBezTo>
                  <a:cubicBezTo>
                    <a:pt x="714" y="518"/>
                    <a:pt x="714" y="513"/>
                    <a:pt x="714" y="509"/>
                  </a:cubicBezTo>
                  <a:cubicBezTo>
                    <a:pt x="714" y="484"/>
                    <a:pt x="723" y="459"/>
                    <a:pt x="743" y="440"/>
                  </a:cubicBezTo>
                  <a:cubicBezTo>
                    <a:pt x="757" y="425"/>
                    <a:pt x="775" y="416"/>
                    <a:pt x="794" y="413"/>
                  </a:cubicBezTo>
                  <a:cubicBezTo>
                    <a:pt x="802" y="411"/>
                    <a:pt x="810" y="410"/>
                    <a:pt x="818" y="410"/>
                  </a:cubicBezTo>
                  <a:cubicBezTo>
                    <a:pt x="843" y="410"/>
                    <a:pt x="869" y="420"/>
                    <a:pt x="889" y="440"/>
                  </a:cubicBezTo>
                  <a:cubicBezTo>
                    <a:pt x="899" y="450"/>
                    <a:pt x="907" y="463"/>
                    <a:pt x="912" y="476"/>
                  </a:cubicBezTo>
                  <a:cubicBezTo>
                    <a:pt x="912" y="476"/>
                    <a:pt x="912" y="476"/>
                    <a:pt x="912" y="476"/>
                  </a:cubicBezTo>
                  <a:cubicBezTo>
                    <a:pt x="912" y="476"/>
                    <a:pt x="912" y="477"/>
                    <a:pt x="912" y="477"/>
                  </a:cubicBezTo>
                  <a:cubicBezTo>
                    <a:pt x="913" y="481"/>
                    <a:pt x="914" y="485"/>
                    <a:pt x="916" y="488"/>
                  </a:cubicBezTo>
                  <a:cubicBezTo>
                    <a:pt x="917" y="492"/>
                    <a:pt x="920" y="495"/>
                    <a:pt x="922" y="497"/>
                  </a:cubicBezTo>
                  <a:cubicBezTo>
                    <a:pt x="927" y="502"/>
                    <a:pt x="934" y="505"/>
                    <a:pt x="940" y="507"/>
                  </a:cubicBezTo>
                  <a:cubicBezTo>
                    <a:pt x="1073" y="372"/>
                    <a:pt x="1073" y="372"/>
                    <a:pt x="1073" y="372"/>
                  </a:cubicBezTo>
                  <a:cubicBezTo>
                    <a:pt x="845" y="145"/>
                    <a:pt x="531" y="4"/>
                    <a:pt x="183" y="0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8"/>
                    <a:pt x="184" y="200"/>
                    <a:pt x="182" y="202"/>
                  </a:cubicBezTo>
                  <a:close/>
                </a:path>
              </a:pathLst>
            </a:custGeom>
            <a:solidFill>
              <a:schemeClr val="accent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5553076" y="4525135"/>
              <a:ext cx="985838" cy="846138"/>
            </a:xfrm>
            <a:custGeom>
              <a:avLst/>
              <a:gdLst/>
              <a:ahLst/>
              <a:cxnLst>
                <a:cxn ang="0">
                  <a:pos x="753" y="255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52" y="250"/>
                </a:cxn>
                <a:cxn ang="0">
                  <a:pos x="754" y="248"/>
                </a:cxn>
                <a:cxn ang="0">
                  <a:pos x="754" y="247"/>
                </a:cxn>
                <a:cxn ang="0">
                  <a:pos x="755" y="246"/>
                </a:cxn>
                <a:cxn ang="0">
                  <a:pos x="769" y="218"/>
                </a:cxn>
                <a:cxn ang="0">
                  <a:pos x="783" y="208"/>
                </a:cxn>
                <a:cxn ang="0">
                  <a:pos x="783" y="208"/>
                </a:cxn>
                <a:cxn ang="0">
                  <a:pos x="784" y="208"/>
                </a:cxn>
                <a:cxn ang="0">
                  <a:pos x="784" y="208"/>
                </a:cxn>
                <a:cxn ang="0">
                  <a:pos x="827" y="185"/>
                </a:cxn>
                <a:cxn ang="0">
                  <a:pos x="827" y="68"/>
                </a:cxn>
                <a:cxn ang="0">
                  <a:pos x="709" y="68"/>
                </a:cxn>
                <a:cxn ang="0">
                  <a:pos x="687" y="106"/>
                </a:cxn>
                <a:cxn ang="0">
                  <a:pos x="676" y="125"/>
                </a:cxn>
                <a:cxn ang="0">
                  <a:pos x="645" y="140"/>
                </a:cxn>
                <a:cxn ang="0">
                  <a:pos x="643" y="140"/>
                </a:cxn>
                <a:cxn ang="0">
                  <a:pos x="643" y="140"/>
                </a:cxn>
                <a:cxn ang="0">
                  <a:pos x="639" y="140"/>
                </a:cxn>
                <a:cxn ang="0">
                  <a:pos x="638" y="140"/>
                </a:cxn>
                <a:cxn ang="0">
                  <a:pos x="492" y="0"/>
                </a:cxn>
                <a:cxn ang="0">
                  <a:pos x="0" y="390"/>
                </a:cxn>
                <a:cxn ang="0">
                  <a:pos x="36" y="394"/>
                </a:cxn>
                <a:cxn ang="0">
                  <a:pos x="42" y="391"/>
                </a:cxn>
                <a:cxn ang="0">
                  <a:pos x="43" y="390"/>
                </a:cxn>
                <a:cxn ang="0">
                  <a:pos x="161" y="411"/>
                </a:cxn>
                <a:cxn ang="0">
                  <a:pos x="192" y="482"/>
                </a:cxn>
                <a:cxn ang="0">
                  <a:pos x="88" y="585"/>
                </a:cxn>
                <a:cxn ang="0">
                  <a:pos x="46" y="575"/>
                </a:cxn>
                <a:cxn ang="0">
                  <a:pos x="35" y="569"/>
                </a:cxn>
                <a:cxn ang="0">
                  <a:pos x="0" y="574"/>
                </a:cxn>
                <a:cxn ang="0">
                  <a:pos x="892" y="400"/>
                </a:cxn>
                <a:cxn ang="0">
                  <a:pos x="753" y="256"/>
                </a:cxn>
              </a:cxnLst>
              <a:rect l="0" t="0" r="r" b="b"/>
              <a:pathLst>
                <a:path w="892" h="765">
                  <a:moveTo>
                    <a:pt x="753" y="256"/>
                  </a:moveTo>
                  <a:cubicBezTo>
                    <a:pt x="753" y="255"/>
                    <a:pt x="753" y="255"/>
                    <a:pt x="753" y="255"/>
                  </a:cubicBezTo>
                  <a:cubicBezTo>
                    <a:pt x="751" y="254"/>
                    <a:pt x="751" y="254"/>
                    <a:pt x="751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2"/>
                    <a:pt x="751" y="251"/>
                    <a:pt x="751" y="251"/>
                  </a:cubicBezTo>
                  <a:cubicBezTo>
                    <a:pt x="752" y="250"/>
                    <a:pt x="752" y="250"/>
                    <a:pt x="752" y="250"/>
                  </a:cubicBezTo>
                  <a:cubicBezTo>
                    <a:pt x="753" y="249"/>
                    <a:pt x="753" y="249"/>
                    <a:pt x="753" y="249"/>
                  </a:cubicBezTo>
                  <a:cubicBezTo>
                    <a:pt x="754" y="248"/>
                    <a:pt x="754" y="248"/>
                    <a:pt x="754" y="248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6"/>
                    <a:pt x="754" y="246"/>
                    <a:pt x="754" y="246"/>
                  </a:cubicBezTo>
                  <a:cubicBezTo>
                    <a:pt x="755" y="246"/>
                    <a:pt x="755" y="246"/>
                    <a:pt x="755" y="246"/>
                  </a:cubicBezTo>
                  <a:cubicBezTo>
                    <a:pt x="755" y="245"/>
                    <a:pt x="755" y="245"/>
                    <a:pt x="755" y="244"/>
                  </a:cubicBezTo>
                  <a:cubicBezTo>
                    <a:pt x="757" y="235"/>
                    <a:pt x="762" y="226"/>
                    <a:pt x="769" y="218"/>
                  </a:cubicBezTo>
                  <a:cubicBezTo>
                    <a:pt x="773" y="214"/>
                    <a:pt x="778" y="210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9" y="205"/>
                    <a:pt x="794" y="204"/>
                    <a:pt x="798" y="203"/>
                  </a:cubicBezTo>
                  <a:cubicBezTo>
                    <a:pt x="808" y="199"/>
                    <a:pt x="818" y="193"/>
                    <a:pt x="827" y="185"/>
                  </a:cubicBezTo>
                  <a:cubicBezTo>
                    <a:pt x="843" y="169"/>
                    <a:pt x="851" y="147"/>
                    <a:pt x="851" y="126"/>
                  </a:cubicBezTo>
                  <a:cubicBezTo>
                    <a:pt x="851" y="105"/>
                    <a:pt x="843" y="84"/>
                    <a:pt x="827" y="68"/>
                  </a:cubicBezTo>
                  <a:cubicBezTo>
                    <a:pt x="810" y="51"/>
                    <a:pt x="789" y="43"/>
                    <a:pt x="768" y="43"/>
                  </a:cubicBezTo>
                  <a:cubicBezTo>
                    <a:pt x="747" y="43"/>
                    <a:pt x="726" y="51"/>
                    <a:pt x="709" y="68"/>
                  </a:cubicBezTo>
                  <a:cubicBezTo>
                    <a:pt x="700" y="77"/>
                    <a:pt x="694" y="88"/>
                    <a:pt x="690" y="99"/>
                  </a:cubicBezTo>
                  <a:cubicBezTo>
                    <a:pt x="689" y="101"/>
                    <a:pt x="688" y="104"/>
                    <a:pt x="687" y="106"/>
                  </a:cubicBezTo>
                  <a:cubicBezTo>
                    <a:pt x="685" y="113"/>
                    <a:pt x="681" y="119"/>
                    <a:pt x="676" y="125"/>
                  </a:cubicBezTo>
                  <a:cubicBezTo>
                    <a:pt x="676" y="125"/>
                    <a:pt x="676" y="125"/>
                    <a:pt x="676" y="125"/>
                  </a:cubicBezTo>
                  <a:cubicBezTo>
                    <a:pt x="668" y="132"/>
                    <a:pt x="658" y="137"/>
                    <a:pt x="648" y="139"/>
                  </a:cubicBezTo>
                  <a:cubicBezTo>
                    <a:pt x="647" y="139"/>
                    <a:pt x="646" y="140"/>
                    <a:pt x="645" y="140"/>
                  </a:cubicBezTo>
                  <a:cubicBezTo>
                    <a:pt x="644" y="140"/>
                    <a:pt x="644" y="140"/>
                    <a:pt x="644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2" y="140"/>
                    <a:pt x="641" y="140"/>
                    <a:pt x="640" y="140"/>
                  </a:cubicBezTo>
                  <a:cubicBezTo>
                    <a:pt x="639" y="140"/>
                    <a:pt x="639" y="140"/>
                    <a:pt x="639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6" y="140"/>
                    <a:pt x="634" y="139"/>
                    <a:pt x="633" y="138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55" y="131"/>
                    <a:pt x="172" y="198"/>
                    <a:pt x="0" y="19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9" y="394"/>
                    <a:pt x="14" y="396"/>
                    <a:pt x="21" y="396"/>
                  </a:cubicBezTo>
                  <a:cubicBezTo>
                    <a:pt x="26" y="396"/>
                    <a:pt x="32" y="395"/>
                    <a:pt x="36" y="394"/>
                  </a:cubicBezTo>
                  <a:cubicBezTo>
                    <a:pt x="38" y="393"/>
                    <a:pt x="40" y="392"/>
                    <a:pt x="42" y="391"/>
                  </a:cubicBezTo>
                  <a:cubicBezTo>
                    <a:pt x="42" y="391"/>
                    <a:pt x="42" y="391"/>
                    <a:pt x="42" y="391"/>
                  </a:cubicBezTo>
                  <a:cubicBezTo>
                    <a:pt x="43" y="391"/>
                    <a:pt x="43" y="391"/>
                    <a:pt x="43" y="391"/>
                  </a:cubicBezTo>
                  <a:cubicBezTo>
                    <a:pt x="43" y="390"/>
                    <a:pt x="43" y="390"/>
                    <a:pt x="43" y="390"/>
                  </a:cubicBezTo>
                  <a:cubicBezTo>
                    <a:pt x="57" y="384"/>
                    <a:pt x="72" y="380"/>
                    <a:pt x="88" y="380"/>
                  </a:cubicBezTo>
                  <a:cubicBezTo>
                    <a:pt x="117" y="380"/>
                    <a:pt x="142" y="392"/>
                    <a:pt x="161" y="411"/>
                  </a:cubicBezTo>
                  <a:cubicBezTo>
                    <a:pt x="162" y="412"/>
                    <a:pt x="162" y="412"/>
                    <a:pt x="163" y="413"/>
                  </a:cubicBezTo>
                  <a:cubicBezTo>
                    <a:pt x="181" y="430"/>
                    <a:pt x="192" y="455"/>
                    <a:pt x="192" y="482"/>
                  </a:cubicBezTo>
                  <a:cubicBezTo>
                    <a:pt x="192" y="506"/>
                    <a:pt x="183" y="528"/>
                    <a:pt x="169" y="545"/>
                  </a:cubicBezTo>
                  <a:cubicBezTo>
                    <a:pt x="150" y="569"/>
                    <a:pt x="121" y="585"/>
                    <a:pt x="88" y="585"/>
                  </a:cubicBezTo>
                  <a:cubicBezTo>
                    <a:pt x="73" y="585"/>
                    <a:pt x="59" y="581"/>
                    <a:pt x="46" y="576"/>
                  </a:cubicBezTo>
                  <a:cubicBezTo>
                    <a:pt x="46" y="576"/>
                    <a:pt x="46" y="575"/>
                    <a:pt x="46" y="575"/>
                  </a:cubicBezTo>
                  <a:cubicBezTo>
                    <a:pt x="45" y="575"/>
                    <a:pt x="45" y="575"/>
                    <a:pt x="45" y="575"/>
                  </a:cubicBezTo>
                  <a:cubicBezTo>
                    <a:pt x="41" y="573"/>
                    <a:pt x="38" y="571"/>
                    <a:pt x="35" y="569"/>
                  </a:cubicBezTo>
                  <a:cubicBezTo>
                    <a:pt x="31" y="568"/>
                    <a:pt x="25" y="567"/>
                    <a:pt x="21" y="567"/>
                  </a:cubicBezTo>
                  <a:cubicBezTo>
                    <a:pt x="14" y="567"/>
                    <a:pt x="9" y="570"/>
                    <a:pt x="0" y="574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323" y="764"/>
                    <a:pt x="645" y="642"/>
                    <a:pt x="892" y="400"/>
                  </a:cubicBezTo>
                  <a:cubicBezTo>
                    <a:pt x="754" y="261"/>
                    <a:pt x="754" y="261"/>
                    <a:pt x="754" y="261"/>
                  </a:cubicBezTo>
                  <a:cubicBezTo>
                    <a:pt x="753" y="260"/>
                    <a:pt x="753" y="258"/>
                    <a:pt x="753" y="256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140201" y="2964623"/>
              <a:ext cx="852488" cy="1187450"/>
            </a:xfrm>
            <a:custGeom>
              <a:avLst/>
              <a:gdLst/>
              <a:ahLst/>
              <a:cxnLst>
                <a:cxn ang="0">
                  <a:pos x="202" y="891"/>
                </a:cxn>
                <a:cxn ang="0">
                  <a:pos x="201" y="892"/>
                </a:cxn>
                <a:cxn ang="0">
                  <a:pos x="204" y="894"/>
                </a:cxn>
                <a:cxn ang="0">
                  <a:pos x="206" y="895"/>
                </a:cxn>
                <a:cxn ang="0">
                  <a:pos x="207" y="897"/>
                </a:cxn>
                <a:cxn ang="0">
                  <a:pos x="208" y="898"/>
                </a:cxn>
                <a:cxn ang="0">
                  <a:pos x="209" y="899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6"/>
                </a:cxn>
                <a:cxn ang="0">
                  <a:pos x="207" y="959"/>
                </a:cxn>
                <a:cxn ang="0">
                  <a:pos x="224" y="1051"/>
                </a:cxn>
                <a:cxn ang="0">
                  <a:pos x="283" y="1074"/>
                </a:cxn>
                <a:cxn ang="0">
                  <a:pos x="366" y="992"/>
                </a:cxn>
                <a:cxn ang="0">
                  <a:pos x="356" y="949"/>
                </a:cxn>
                <a:cxn ang="0">
                  <a:pos x="353" y="928"/>
                </a:cxn>
                <a:cxn ang="0">
                  <a:pos x="361" y="895"/>
                </a:cxn>
                <a:cxn ang="0">
                  <a:pos x="362" y="892"/>
                </a:cxn>
                <a:cxn ang="0">
                  <a:pos x="362" y="893"/>
                </a:cxn>
                <a:cxn ang="0">
                  <a:pos x="364" y="891"/>
                </a:cxn>
                <a:cxn ang="0">
                  <a:pos x="365" y="890"/>
                </a:cxn>
                <a:cxn ang="0">
                  <a:pos x="369" y="888"/>
                </a:cxn>
                <a:cxn ang="0">
                  <a:pos x="370" y="888"/>
                </a:cxn>
                <a:cxn ang="0">
                  <a:pos x="566" y="888"/>
                </a:cxn>
                <a:cxn ang="0">
                  <a:pos x="635" y="264"/>
                </a:cxn>
                <a:cxn ang="0">
                  <a:pos x="613" y="285"/>
                </a:cxn>
                <a:cxn ang="0">
                  <a:pos x="610" y="280"/>
                </a:cxn>
                <a:cxn ang="0">
                  <a:pos x="608" y="288"/>
                </a:cxn>
                <a:cxn ang="0">
                  <a:pos x="608" y="291"/>
                </a:cxn>
                <a:cxn ang="0">
                  <a:pos x="583" y="330"/>
                </a:cxn>
                <a:cxn ang="0">
                  <a:pos x="439" y="331"/>
                </a:cxn>
                <a:cxn ang="0">
                  <a:pos x="439" y="186"/>
                </a:cxn>
                <a:cxn ang="0">
                  <a:pos x="475" y="163"/>
                </a:cxn>
                <a:cxn ang="0">
                  <a:pos x="487" y="159"/>
                </a:cxn>
                <a:cxn ang="0">
                  <a:pos x="505" y="135"/>
                </a:cxn>
                <a:cxn ang="0">
                  <a:pos x="0" y="888"/>
                </a:cxn>
                <a:cxn ang="0">
                  <a:pos x="196" y="888"/>
                </a:cxn>
              </a:cxnLst>
              <a:rect l="0" t="0" r="r" b="b"/>
              <a:pathLst>
                <a:path w="771" h="1074">
                  <a:moveTo>
                    <a:pt x="202" y="890"/>
                  </a:moveTo>
                  <a:cubicBezTo>
                    <a:pt x="202" y="891"/>
                    <a:pt x="202" y="891"/>
                    <a:pt x="202" y="891"/>
                  </a:cubicBezTo>
                  <a:cubicBezTo>
                    <a:pt x="202" y="891"/>
                    <a:pt x="202" y="891"/>
                    <a:pt x="202" y="891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4" y="893"/>
                    <a:pt x="204" y="894"/>
                  </a:cubicBezTo>
                  <a:cubicBezTo>
                    <a:pt x="205" y="894"/>
                    <a:pt x="205" y="894"/>
                    <a:pt x="205" y="894"/>
                  </a:cubicBezTo>
                  <a:cubicBezTo>
                    <a:pt x="206" y="895"/>
                    <a:pt x="206" y="895"/>
                    <a:pt x="206" y="895"/>
                  </a:cubicBezTo>
                  <a:cubicBezTo>
                    <a:pt x="207" y="896"/>
                    <a:pt x="207" y="896"/>
                    <a:pt x="207" y="896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9"/>
                    <a:pt x="208" y="899"/>
                    <a:pt x="209" y="899"/>
                  </a:cubicBezTo>
                  <a:cubicBezTo>
                    <a:pt x="214" y="908"/>
                    <a:pt x="217" y="917"/>
                    <a:pt x="217" y="928"/>
                  </a:cubicBezTo>
                  <a:cubicBezTo>
                    <a:pt x="217" y="934"/>
                    <a:pt x="216" y="940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2" y="951"/>
                    <a:pt x="210" y="955"/>
                    <a:pt x="207" y="959"/>
                  </a:cubicBezTo>
                  <a:cubicBezTo>
                    <a:pt x="203" y="969"/>
                    <a:pt x="200" y="980"/>
                    <a:pt x="200" y="992"/>
                  </a:cubicBezTo>
                  <a:cubicBezTo>
                    <a:pt x="200" y="1015"/>
                    <a:pt x="209" y="1036"/>
                    <a:pt x="224" y="1051"/>
                  </a:cubicBezTo>
                  <a:cubicBezTo>
                    <a:pt x="226" y="1052"/>
                    <a:pt x="228" y="1054"/>
                    <a:pt x="230" y="1055"/>
                  </a:cubicBezTo>
                  <a:cubicBezTo>
                    <a:pt x="244" y="1067"/>
                    <a:pt x="263" y="1074"/>
                    <a:pt x="283" y="1074"/>
                  </a:cubicBezTo>
                  <a:cubicBezTo>
                    <a:pt x="306" y="1074"/>
                    <a:pt x="328" y="1064"/>
                    <a:pt x="343" y="1049"/>
                  </a:cubicBezTo>
                  <a:cubicBezTo>
                    <a:pt x="357" y="1034"/>
                    <a:pt x="366" y="1014"/>
                    <a:pt x="366" y="992"/>
                  </a:cubicBezTo>
                  <a:cubicBezTo>
                    <a:pt x="366" y="979"/>
                    <a:pt x="363" y="967"/>
                    <a:pt x="358" y="956"/>
                  </a:cubicBezTo>
                  <a:cubicBezTo>
                    <a:pt x="356" y="954"/>
                    <a:pt x="357" y="952"/>
                    <a:pt x="356" y="949"/>
                  </a:cubicBezTo>
                  <a:cubicBezTo>
                    <a:pt x="353" y="943"/>
                    <a:pt x="353" y="935"/>
                    <a:pt x="353" y="928"/>
                  </a:cubicBezTo>
                  <a:cubicBezTo>
                    <a:pt x="353" y="928"/>
                    <a:pt x="353" y="928"/>
                    <a:pt x="353" y="928"/>
                  </a:cubicBezTo>
                  <a:cubicBezTo>
                    <a:pt x="353" y="917"/>
                    <a:pt x="355" y="907"/>
                    <a:pt x="361" y="898"/>
                  </a:cubicBezTo>
                  <a:cubicBezTo>
                    <a:pt x="361" y="897"/>
                    <a:pt x="361" y="896"/>
                    <a:pt x="361" y="895"/>
                  </a:cubicBezTo>
                  <a:cubicBezTo>
                    <a:pt x="361" y="894"/>
                    <a:pt x="361" y="894"/>
                    <a:pt x="361" y="894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2"/>
                    <a:pt x="363" y="892"/>
                    <a:pt x="364" y="891"/>
                  </a:cubicBezTo>
                  <a:cubicBezTo>
                    <a:pt x="364" y="890"/>
                    <a:pt x="364" y="890"/>
                    <a:pt x="364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6" y="889"/>
                    <a:pt x="368" y="888"/>
                    <a:pt x="369" y="888"/>
                  </a:cubicBezTo>
                  <a:cubicBezTo>
                    <a:pt x="369" y="888"/>
                    <a:pt x="369" y="888"/>
                    <a:pt x="369" y="888"/>
                  </a:cubicBezTo>
                  <a:cubicBezTo>
                    <a:pt x="370" y="888"/>
                    <a:pt x="370" y="888"/>
                    <a:pt x="370" y="888"/>
                  </a:cubicBezTo>
                  <a:cubicBezTo>
                    <a:pt x="371" y="888"/>
                    <a:pt x="371" y="888"/>
                    <a:pt x="371" y="888"/>
                  </a:cubicBezTo>
                  <a:cubicBezTo>
                    <a:pt x="566" y="888"/>
                    <a:pt x="566" y="888"/>
                    <a:pt x="566" y="888"/>
                  </a:cubicBezTo>
                  <a:cubicBezTo>
                    <a:pt x="570" y="704"/>
                    <a:pt x="647" y="526"/>
                    <a:pt x="771" y="401"/>
                  </a:cubicBezTo>
                  <a:cubicBezTo>
                    <a:pt x="635" y="264"/>
                    <a:pt x="635" y="264"/>
                    <a:pt x="635" y="264"/>
                  </a:cubicBezTo>
                  <a:cubicBezTo>
                    <a:pt x="628" y="266"/>
                    <a:pt x="624" y="269"/>
                    <a:pt x="619" y="274"/>
                  </a:cubicBezTo>
                  <a:cubicBezTo>
                    <a:pt x="615" y="277"/>
                    <a:pt x="613" y="281"/>
                    <a:pt x="613" y="285"/>
                  </a:cubicBezTo>
                  <a:cubicBezTo>
                    <a:pt x="613" y="280"/>
                    <a:pt x="613" y="280"/>
                    <a:pt x="613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80"/>
                    <a:pt x="608" y="286"/>
                    <a:pt x="608" y="288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3" y="306"/>
                    <a:pt x="594" y="319"/>
                    <a:pt x="583" y="330"/>
                  </a:cubicBezTo>
                  <a:cubicBezTo>
                    <a:pt x="564" y="350"/>
                    <a:pt x="538" y="360"/>
                    <a:pt x="512" y="360"/>
                  </a:cubicBezTo>
                  <a:cubicBezTo>
                    <a:pt x="486" y="361"/>
                    <a:pt x="459" y="351"/>
                    <a:pt x="439" y="331"/>
                  </a:cubicBezTo>
                  <a:cubicBezTo>
                    <a:pt x="418" y="310"/>
                    <a:pt x="409" y="284"/>
                    <a:pt x="409" y="258"/>
                  </a:cubicBezTo>
                  <a:cubicBezTo>
                    <a:pt x="409" y="232"/>
                    <a:pt x="419" y="206"/>
                    <a:pt x="439" y="186"/>
                  </a:cubicBezTo>
                  <a:cubicBezTo>
                    <a:pt x="449" y="176"/>
                    <a:pt x="461" y="168"/>
                    <a:pt x="474" y="163"/>
                  </a:cubicBezTo>
                  <a:cubicBezTo>
                    <a:pt x="475" y="163"/>
                    <a:pt x="475" y="163"/>
                    <a:pt x="475" y="163"/>
                  </a:cubicBezTo>
                  <a:cubicBezTo>
                    <a:pt x="475" y="163"/>
                    <a:pt x="475" y="163"/>
                    <a:pt x="476" y="163"/>
                  </a:cubicBezTo>
                  <a:cubicBezTo>
                    <a:pt x="480" y="162"/>
                    <a:pt x="483" y="161"/>
                    <a:pt x="487" y="159"/>
                  </a:cubicBezTo>
                  <a:cubicBezTo>
                    <a:pt x="490" y="158"/>
                    <a:pt x="493" y="155"/>
                    <a:pt x="496" y="153"/>
                  </a:cubicBezTo>
                  <a:cubicBezTo>
                    <a:pt x="501" y="148"/>
                    <a:pt x="504" y="141"/>
                    <a:pt x="505" y="135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144" y="229"/>
                    <a:pt x="4" y="544"/>
                    <a:pt x="0" y="888"/>
                  </a:cubicBezTo>
                  <a:cubicBezTo>
                    <a:pt x="195" y="888"/>
                    <a:pt x="195" y="888"/>
                    <a:pt x="195" y="888"/>
                  </a:cubicBezTo>
                  <a:cubicBezTo>
                    <a:pt x="196" y="888"/>
                    <a:pt x="196" y="888"/>
                    <a:pt x="196" y="888"/>
                  </a:cubicBezTo>
                  <a:cubicBezTo>
                    <a:pt x="198" y="888"/>
                    <a:pt x="200" y="889"/>
                    <a:pt x="202" y="89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140201" y="3963160"/>
              <a:ext cx="847725" cy="985838"/>
            </a:xfrm>
            <a:custGeom>
              <a:avLst/>
              <a:gdLst/>
              <a:ahLst/>
              <a:cxnLst>
                <a:cxn ang="0">
                  <a:pos x="511" y="748"/>
                </a:cxn>
                <a:cxn ang="0">
                  <a:pos x="513" y="752"/>
                </a:cxn>
                <a:cxn ang="0">
                  <a:pos x="513" y="752"/>
                </a:cxn>
                <a:cxn ang="0">
                  <a:pos x="513" y="749"/>
                </a:cxn>
                <a:cxn ang="0">
                  <a:pos x="516" y="749"/>
                </a:cxn>
                <a:cxn ang="0">
                  <a:pos x="518" y="750"/>
                </a:cxn>
                <a:cxn ang="0">
                  <a:pos x="520" y="750"/>
                </a:cxn>
                <a:cxn ang="0">
                  <a:pos x="520" y="751"/>
                </a:cxn>
                <a:cxn ang="0">
                  <a:pos x="548" y="765"/>
                </a:cxn>
                <a:cxn ang="0">
                  <a:pos x="558" y="779"/>
                </a:cxn>
                <a:cxn ang="0">
                  <a:pos x="558" y="779"/>
                </a:cxn>
                <a:cxn ang="0">
                  <a:pos x="559" y="780"/>
                </a:cxn>
                <a:cxn ang="0">
                  <a:pos x="559" y="780"/>
                </a:cxn>
                <a:cxn ang="0">
                  <a:pos x="582" y="822"/>
                </a:cxn>
                <a:cxn ang="0">
                  <a:pos x="656" y="845"/>
                </a:cxn>
                <a:cxn ang="0">
                  <a:pos x="722" y="760"/>
                </a:cxn>
                <a:cxn ang="0">
                  <a:pos x="699" y="705"/>
                </a:cxn>
                <a:cxn ang="0">
                  <a:pos x="660" y="683"/>
                </a:cxn>
                <a:cxn ang="0">
                  <a:pos x="642" y="671"/>
                </a:cxn>
                <a:cxn ang="0">
                  <a:pos x="626" y="641"/>
                </a:cxn>
                <a:cxn ang="0">
                  <a:pos x="626" y="640"/>
                </a:cxn>
                <a:cxn ang="0">
                  <a:pos x="625" y="636"/>
                </a:cxn>
                <a:cxn ang="0">
                  <a:pos x="625" y="635"/>
                </a:cxn>
                <a:cxn ang="0">
                  <a:pos x="627" y="631"/>
                </a:cxn>
                <a:cxn ang="0">
                  <a:pos x="628" y="629"/>
                </a:cxn>
                <a:cxn ang="0">
                  <a:pos x="566" y="0"/>
                </a:cxn>
                <a:cxn ang="0">
                  <a:pos x="369" y="19"/>
                </a:cxn>
                <a:cxn ang="0">
                  <a:pos x="373" y="32"/>
                </a:cxn>
                <a:cxn ang="0">
                  <a:pos x="375" y="37"/>
                </a:cxn>
                <a:cxn ang="0">
                  <a:pos x="375" y="38"/>
                </a:cxn>
                <a:cxn ang="0">
                  <a:pos x="354" y="156"/>
                </a:cxn>
                <a:cxn ang="0">
                  <a:pos x="283" y="186"/>
                </a:cxn>
                <a:cxn ang="0">
                  <a:pos x="180" y="83"/>
                </a:cxn>
                <a:cxn ang="0">
                  <a:pos x="190" y="40"/>
                </a:cxn>
                <a:cxn ang="0">
                  <a:pos x="196" y="29"/>
                </a:cxn>
                <a:cxn ang="0">
                  <a:pos x="191" y="0"/>
                </a:cxn>
                <a:cxn ang="0">
                  <a:pos x="366" y="891"/>
                </a:cxn>
                <a:cxn ang="0">
                  <a:pos x="511" y="748"/>
                </a:cxn>
              </a:cxnLst>
              <a:rect l="0" t="0" r="r" b="b"/>
              <a:pathLst>
                <a:path w="766" h="891">
                  <a:moveTo>
                    <a:pt x="511" y="748"/>
                  </a:moveTo>
                  <a:cubicBezTo>
                    <a:pt x="511" y="748"/>
                    <a:pt x="511" y="748"/>
                    <a:pt x="511" y="748"/>
                  </a:cubicBezTo>
                  <a:cubicBezTo>
                    <a:pt x="512" y="750"/>
                    <a:pt x="512" y="750"/>
                    <a:pt x="512" y="750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49"/>
                    <a:pt x="513" y="749"/>
                    <a:pt x="513" y="749"/>
                  </a:cubicBezTo>
                  <a:cubicBezTo>
                    <a:pt x="513" y="749"/>
                    <a:pt x="515" y="749"/>
                    <a:pt x="516" y="749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9" y="750"/>
                    <a:pt x="519" y="750"/>
                    <a:pt x="519" y="750"/>
                  </a:cubicBezTo>
                  <a:cubicBezTo>
                    <a:pt x="519" y="750"/>
                    <a:pt x="520" y="750"/>
                    <a:pt x="520" y="750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1" y="751"/>
                    <a:pt x="521" y="751"/>
                    <a:pt x="522" y="751"/>
                  </a:cubicBezTo>
                  <a:cubicBezTo>
                    <a:pt x="531" y="753"/>
                    <a:pt x="541" y="758"/>
                    <a:pt x="548" y="765"/>
                  </a:cubicBezTo>
                  <a:cubicBezTo>
                    <a:pt x="552" y="769"/>
                    <a:pt x="556" y="774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61" y="785"/>
                    <a:pt x="562" y="790"/>
                    <a:pt x="563" y="794"/>
                  </a:cubicBezTo>
                  <a:cubicBezTo>
                    <a:pt x="567" y="804"/>
                    <a:pt x="573" y="814"/>
                    <a:pt x="582" y="822"/>
                  </a:cubicBezTo>
                  <a:cubicBezTo>
                    <a:pt x="598" y="839"/>
                    <a:pt x="619" y="847"/>
                    <a:pt x="640" y="847"/>
                  </a:cubicBezTo>
                  <a:cubicBezTo>
                    <a:pt x="645" y="847"/>
                    <a:pt x="651" y="846"/>
                    <a:pt x="656" y="845"/>
                  </a:cubicBezTo>
                  <a:cubicBezTo>
                    <a:pt x="671" y="842"/>
                    <a:pt x="685" y="834"/>
                    <a:pt x="697" y="822"/>
                  </a:cubicBezTo>
                  <a:cubicBezTo>
                    <a:pt x="714" y="805"/>
                    <a:pt x="722" y="783"/>
                    <a:pt x="722" y="760"/>
                  </a:cubicBezTo>
                  <a:cubicBezTo>
                    <a:pt x="722" y="757"/>
                    <a:pt x="722" y="755"/>
                    <a:pt x="722" y="752"/>
                  </a:cubicBezTo>
                  <a:cubicBezTo>
                    <a:pt x="720" y="735"/>
                    <a:pt x="712" y="719"/>
                    <a:pt x="699" y="705"/>
                  </a:cubicBezTo>
                  <a:cubicBezTo>
                    <a:pt x="690" y="696"/>
                    <a:pt x="679" y="690"/>
                    <a:pt x="667" y="686"/>
                  </a:cubicBezTo>
                  <a:cubicBezTo>
                    <a:pt x="665" y="685"/>
                    <a:pt x="662" y="684"/>
                    <a:pt x="660" y="683"/>
                  </a:cubicBezTo>
                  <a:cubicBezTo>
                    <a:pt x="653" y="681"/>
                    <a:pt x="647" y="677"/>
                    <a:pt x="642" y="671"/>
                  </a:cubicBezTo>
                  <a:cubicBezTo>
                    <a:pt x="642" y="671"/>
                    <a:pt x="642" y="671"/>
                    <a:pt x="642" y="671"/>
                  </a:cubicBezTo>
                  <a:cubicBezTo>
                    <a:pt x="634" y="664"/>
                    <a:pt x="629" y="654"/>
                    <a:pt x="627" y="644"/>
                  </a:cubicBezTo>
                  <a:cubicBezTo>
                    <a:pt x="627" y="643"/>
                    <a:pt x="626" y="642"/>
                    <a:pt x="626" y="641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39"/>
                    <a:pt x="626" y="638"/>
                    <a:pt x="626" y="638"/>
                  </a:cubicBezTo>
                  <a:cubicBezTo>
                    <a:pt x="626" y="637"/>
                    <a:pt x="625" y="636"/>
                    <a:pt x="625" y="636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3"/>
                    <a:pt x="626" y="632"/>
                    <a:pt x="626" y="631"/>
                  </a:cubicBezTo>
                  <a:cubicBezTo>
                    <a:pt x="626" y="631"/>
                    <a:pt x="626" y="631"/>
                    <a:pt x="627" y="631"/>
                  </a:cubicBezTo>
                  <a:cubicBezTo>
                    <a:pt x="627" y="630"/>
                    <a:pt x="627" y="630"/>
                    <a:pt x="628" y="629"/>
                  </a:cubicBezTo>
                  <a:cubicBezTo>
                    <a:pt x="628" y="629"/>
                    <a:pt x="628" y="629"/>
                    <a:pt x="628" y="629"/>
                  </a:cubicBezTo>
                  <a:cubicBezTo>
                    <a:pt x="766" y="491"/>
                    <a:pt x="766" y="491"/>
                    <a:pt x="766" y="491"/>
                  </a:cubicBezTo>
                  <a:cubicBezTo>
                    <a:pt x="634" y="354"/>
                    <a:pt x="567" y="180"/>
                    <a:pt x="566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1" y="4"/>
                    <a:pt x="369" y="12"/>
                    <a:pt x="369" y="19"/>
                  </a:cubicBezTo>
                  <a:cubicBezTo>
                    <a:pt x="369" y="24"/>
                    <a:pt x="369" y="28"/>
                    <a:pt x="373" y="32"/>
                  </a:cubicBezTo>
                  <a:cubicBezTo>
                    <a:pt x="373" y="32"/>
                    <a:pt x="373" y="32"/>
                    <a:pt x="373" y="32"/>
                  </a:cubicBezTo>
                  <a:cubicBezTo>
                    <a:pt x="373" y="34"/>
                    <a:pt x="374" y="35"/>
                    <a:pt x="375" y="37"/>
                  </a:cubicBezTo>
                  <a:cubicBezTo>
                    <a:pt x="375" y="37"/>
                    <a:pt x="375" y="37"/>
                    <a:pt x="375" y="37"/>
                  </a:cubicBezTo>
                  <a:cubicBezTo>
                    <a:pt x="374" y="37"/>
                    <a:pt x="374" y="37"/>
                    <a:pt x="374" y="37"/>
                  </a:cubicBezTo>
                  <a:cubicBezTo>
                    <a:pt x="375" y="38"/>
                    <a:pt x="375" y="38"/>
                    <a:pt x="375" y="38"/>
                  </a:cubicBezTo>
                  <a:cubicBezTo>
                    <a:pt x="381" y="51"/>
                    <a:pt x="385" y="67"/>
                    <a:pt x="385" y="83"/>
                  </a:cubicBezTo>
                  <a:cubicBezTo>
                    <a:pt x="385" y="111"/>
                    <a:pt x="373" y="137"/>
                    <a:pt x="354" y="156"/>
                  </a:cubicBezTo>
                  <a:cubicBezTo>
                    <a:pt x="353" y="156"/>
                    <a:pt x="353" y="157"/>
                    <a:pt x="352" y="158"/>
                  </a:cubicBezTo>
                  <a:cubicBezTo>
                    <a:pt x="335" y="175"/>
                    <a:pt x="310" y="186"/>
                    <a:pt x="283" y="186"/>
                  </a:cubicBezTo>
                  <a:cubicBezTo>
                    <a:pt x="259" y="186"/>
                    <a:pt x="237" y="178"/>
                    <a:pt x="220" y="163"/>
                  </a:cubicBezTo>
                  <a:cubicBezTo>
                    <a:pt x="196" y="144"/>
                    <a:pt x="180" y="115"/>
                    <a:pt x="180" y="83"/>
                  </a:cubicBezTo>
                  <a:cubicBezTo>
                    <a:pt x="180" y="68"/>
                    <a:pt x="184" y="54"/>
                    <a:pt x="189" y="41"/>
                  </a:cubicBezTo>
                  <a:cubicBezTo>
                    <a:pt x="189" y="41"/>
                    <a:pt x="190" y="41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2" y="36"/>
                    <a:pt x="194" y="33"/>
                    <a:pt x="196" y="29"/>
                  </a:cubicBezTo>
                  <a:cubicBezTo>
                    <a:pt x="197" y="26"/>
                    <a:pt x="197" y="23"/>
                    <a:pt x="197" y="19"/>
                  </a:cubicBezTo>
                  <a:cubicBezTo>
                    <a:pt x="197" y="12"/>
                    <a:pt x="195" y="4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4"/>
                    <a:pt x="123" y="644"/>
                    <a:pt x="366" y="891"/>
                  </a:cubicBezTo>
                  <a:cubicBezTo>
                    <a:pt x="505" y="751"/>
                    <a:pt x="505" y="751"/>
                    <a:pt x="505" y="751"/>
                  </a:cubicBezTo>
                  <a:cubicBezTo>
                    <a:pt x="507" y="750"/>
                    <a:pt x="509" y="748"/>
                    <a:pt x="511" y="74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 dirty="0"/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149B264-2B98-4253-94A1-37E950D8DFD7}"/>
              </a:ext>
            </a:extLst>
          </p:cNvPr>
          <p:cNvSpPr/>
          <p:nvPr/>
        </p:nvSpPr>
        <p:spPr>
          <a:xfrm>
            <a:off x="7349855" y="1654892"/>
            <a:ext cx="36314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Развивающие игры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133BB74-A906-4B6A-B40D-536B4E71A0C8}"/>
              </a:ext>
            </a:extLst>
          </p:cNvPr>
          <p:cNvSpPr/>
          <p:nvPr/>
        </p:nvSpPr>
        <p:spPr>
          <a:xfrm>
            <a:off x="6863559" y="211655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>
                <a:solidFill>
                  <a:srgbClr val="3C80B6"/>
                </a:solidFill>
              </a:rPr>
              <a:t>1</a:t>
            </a:r>
            <a:endParaRPr lang="ru-RU" sz="3600" b="1" dirty="0">
              <a:solidFill>
                <a:srgbClr val="3C80B6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D11AED10-F201-44E0-9B56-A770E7C13FCA}"/>
              </a:ext>
            </a:extLst>
          </p:cNvPr>
          <p:cNvSpPr/>
          <p:nvPr/>
        </p:nvSpPr>
        <p:spPr>
          <a:xfrm>
            <a:off x="8257973" y="2801666"/>
            <a:ext cx="37647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Кукольный театр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39896BA-6FFB-4E81-903E-E4D54A315B61}"/>
              </a:ext>
            </a:extLst>
          </p:cNvPr>
          <p:cNvSpPr/>
          <p:nvPr/>
        </p:nvSpPr>
        <p:spPr>
          <a:xfrm>
            <a:off x="7518672" y="265131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2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719F7512-0098-4DEF-92A2-C3358168F9C3}"/>
              </a:ext>
            </a:extLst>
          </p:cNvPr>
          <p:cNvSpPr/>
          <p:nvPr/>
        </p:nvSpPr>
        <p:spPr>
          <a:xfrm>
            <a:off x="8106944" y="3997477"/>
            <a:ext cx="2874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Рисование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59F6D6A-709B-48A9-9773-D28553AA65E3}"/>
              </a:ext>
            </a:extLst>
          </p:cNvPr>
          <p:cNvSpPr/>
          <p:nvPr/>
        </p:nvSpPr>
        <p:spPr>
          <a:xfrm>
            <a:off x="7544971" y="3552140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3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4149B264-2B98-4253-94A1-37E950D8DFD7}"/>
              </a:ext>
            </a:extLst>
          </p:cNvPr>
          <p:cNvSpPr/>
          <p:nvPr/>
        </p:nvSpPr>
        <p:spPr>
          <a:xfrm>
            <a:off x="7655432" y="4812338"/>
            <a:ext cx="36314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Лепка для детей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133BB74-A906-4B6A-B40D-536B4E71A0C8}"/>
              </a:ext>
            </a:extLst>
          </p:cNvPr>
          <p:cNvSpPr/>
          <p:nvPr/>
        </p:nvSpPr>
        <p:spPr>
          <a:xfrm>
            <a:off x="6901658" y="4172949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4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D11AED10-F201-44E0-9B56-A770E7C13FCA}"/>
              </a:ext>
            </a:extLst>
          </p:cNvPr>
          <p:cNvSpPr/>
          <p:nvPr/>
        </p:nvSpPr>
        <p:spPr>
          <a:xfrm>
            <a:off x="3119668" y="4900208"/>
            <a:ext cx="29733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Поделки и аппликации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39896BA-6FFB-4E81-903E-E4D54A315B61}"/>
              </a:ext>
            </a:extLst>
          </p:cNvPr>
          <p:cNvSpPr/>
          <p:nvPr/>
        </p:nvSpPr>
        <p:spPr>
          <a:xfrm>
            <a:off x="6124232" y="4198471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5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19F7512-0098-4DEF-92A2-C3358168F9C3}"/>
              </a:ext>
            </a:extLst>
          </p:cNvPr>
          <p:cNvSpPr/>
          <p:nvPr/>
        </p:nvSpPr>
        <p:spPr>
          <a:xfrm>
            <a:off x="2503861" y="4028349"/>
            <a:ext cx="2737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Чтение с детьми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E59F6D6A-709B-48A9-9773-D28553AA65E3}"/>
              </a:ext>
            </a:extLst>
          </p:cNvPr>
          <p:cNvSpPr/>
          <p:nvPr/>
        </p:nvSpPr>
        <p:spPr>
          <a:xfrm>
            <a:off x="5528426" y="3640730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6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719F7512-0098-4DEF-92A2-C3358168F9C3}"/>
              </a:ext>
            </a:extLst>
          </p:cNvPr>
          <p:cNvSpPr/>
          <p:nvPr/>
        </p:nvSpPr>
        <p:spPr>
          <a:xfrm>
            <a:off x="2700928" y="2801667"/>
            <a:ext cx="2459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Музыка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59F6D6A-709B-48A9-9773-D28553AA65E3}"/>
              </a:ext>
            </a:extLst>
          </p:cNvPr>
          <p:cNvSpPr/>
          <p:nvPr/>
        </p:nvSpPr>
        <p:spPr>
          <a:xfrm>
            <a:off x="5461776" y="2757869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7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5885151-0551-496B-8B47-2B8021547D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13607" r="24178" b="8087"/>
          <a:stretch/>
        </p:blipFill>
        <p:spPr>
          <a:xfrm flipH="1">
            <a:off x="0" y="1298158"/>
            <a:ext cx="3711831" cy="5059099"/>
          </a:xfrm>
          <a:prstGeom prst="rect">
            <a:avLst/>
          </a:prstGeom>
        </p:spPr>
      </p:pic>
      <p:sp>
        <p:nvSpPr>
          <p:cNvPr id="47" name="Скругленная прямоугольная выноска 46"/>
          <p:cNvSpPr/>
          <p:nvPr/>
        </p:nvSpPr>
        <p:spPr>
          <a:xfrm>
            <a:off x="2254207" y="1332991"/>
            <a:ext cx="2788056" cy="545371"/>
          </a:xfrm>
          <a:prstGeom prst="wedgeRoundRectCallout">
            <a:avLst>
              <a:gd name="adj1" fmla="val -46820"/>
              <a:gd name="adj2" fmla="val 130881"/>
              <a:gd name="adj3" fmla="val 16667"/>
            </a:avLst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цифры</a:t>
            </a:r>
          </a:p>
        </p:txBody>
      </p:sp>
    </p:spTree>
    <p:extLst>
      <p:ext uri="{BB962C8B-B14F-4D97-AF65-F5344CB8AC3E}">
        <p14:creationId xmlns:p14="http://schemas.microsoft.com/office/powerpoint/2010/main" val="786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404</Words>
  <Application>Microsoft Office PowerPoint</Application>
  <PresentationFormat>Широкоэкранный</PresentationFormat>
  <Paragraphs>67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Inkognito</dc:creator>
  <cp:lastModifiedBy>Пользователь Windows</cp:lastModifiedBy>
  <cp:revision>87</cp:revision>
  <dcterms:created xsi:type="dcterms:W3CDTF">2019-10-22T18:35:57Z</dcterms:created>
  <dcterms:modified xsi:type="dcterms:W3CDTF">2019-11-13T13:54:59Z</dcterms:modified>
</cp:coreProperties>
</file>